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324" r:id="rId3"/>
    <p:sldId id="268" r:id="rId4"/>
    <p:sldId id="329" r:id="rId5"/>
    <p:sldId id="464" r:id="rId6"/>
    <p:sldId id="468" r:id="rId7"/>
    <p:sldId id="467" r:id="rId8"/>
    <p:sldId id="469" r:id="rId9"/>
    <p:sldId id="470" r:id="rId10"/>
    <p:sldId id="471" r:id="rId11"/>
    <p:sldId id="466" r:id="rId12"/>
    <p:sldId id="280" r:id="rId13"/>
  </p:sldIdLst>
  <p:sldSz cx="9144000" cy="5143500" type="screen16x9"/>
  <p:notesSz cx="6858000" cy="9144000"/>
  <p:embeddedFontLst>
    <p:embeddedFont>
      <p:font typeface="Nixie One" panose="020B0604020202020204" charset="0"/>
      <p:regular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Slab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3300"/>
    <a:srgbClr val="FFCC66"/>
    <a:srgbClr val="CC9900"/>
    <a:srgbClr val="6E9D45"/>
    <a:srgbClr val="18637B"/>
    <a:srgbClr val="CC0000"/>
    <a:srgbClr val="165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4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22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395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d36154fc_19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d36154fc_19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31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4791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387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7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8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roplan.ufrpe.br/sites/ww2.proplan.ufrpe.br/files/GUIA_PR%C3%81TICO_DE_PLANEJAMENTO_ESTRAT%C3%89GICO_NA_UFRPE_2020_0.pd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683569" y="987574"/>
            <a:ext cx="1296143" cy="1220429"/>
          </a:xfrm>
          <a:prstGeom prst="rect">
            <a:avLst/>
          </a:prstGeom>
          <a:noFill/>
        </p:spPr>
      </p:pic>
      <p:pic>
        <p:nvPicPr>
          <p:cNvPr id="18" name="Picture 5" descr="C:\Users\Joana\Desktop\CPDI\PROPLAN_BRAN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99542"/>
            <a:ext cx="2273255" cy="848412"/>
          </a:xfrm>
          <a:prstGeom prst="rect">
            <a:avLst/>
          </a:prstGeom>
          <a:noFill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3834" t="18571" r="34139" b="12321"/>
          <a:stretch>
            <a:fillRect/>
          </a:stretch>
        </p:blipFill>
        <p:spPr bwMode="auto">
          <a:xfrm>
            <a:off x="5582715" y="592860"/>
            <a:ext cx="875211" cy="106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109;p13">
            <a:extLst>
              <a:ext uri="{FF2B5EF4-FFF2-40B4-BE49-F238E27FC236}">
                <a16:creationId xmlns:a16="http://schemas.microsoft.com/office/drawing/2014/main" id="{8E644B72-A2A1-48CD-B853-019ACA8B064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3147814"/>
            <a:ext cx="791864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Planejamento Estratégico</a:t>
            </a:r>
            <a:br>
              <a:rPr lang="en" sz="2800" dirty="0"/>
            </a:br>
            <a:r>
              <a:rPr lang="pt-BR" sz="2000" b="0" dirty="0"/>
              <a:t>Planos de Ação</a:t>
            </a:r>
            <a:br>
              <a:rPr lang="en" sz="2800" dirty="0"/>
            </a:br>
            <a:br>
              <a:rPr lang="en" sz="2800" dirty="0"/>
            </a:br>
            <a:endParaRPr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92546"/>
            <a:ext cx="8458200" cy="1080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800" dirty="0">
                <a:solidFill>
                  <a:srgbClr val="94BF6E"/>
                </a:solidFill>
              </a:rPr>
              <a:t>Planos de Ação (</a:t>
            </a:r>
            <a:r>
              <a:rPr lang="pt-BR" sz="2800" dirty="0">
                <a:solidFill>
                  <a:srgbClr val="94BF6E"/>
                </a:solidFill>
              </a:rPr>
              <a:t>exemplos)</a:t>
            </a:r>
            <a:endParaRPr sz="28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49154" name="AutoShape 2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156" name="AutoShape 4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Picture 4" descr="Trello Icon - Download in Flat Style">
            <a:extLst>
              <a:ext uri="{FF2B5EF4-FFF2-40B4-BE49-F238E27FC236}">
                <a16:creationId xmlns:a16="http://schemas.microsoft.com/office/drawing/2014/main" id="{78EDB946-3AF3-40A1-9534-8CA5F46E9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26969" b="22945"/>
          <a:stretch>
            <a:fillRect/>
          </a:stretch>
        </p:blipFill>
        <p:spPr bwMode="auto">
          <a:xfrm>
            <a:off x="611560" y="1257063"/>
            <a:ext cx="1509142" cy="755869"/>
          </a:xfrm>
          <a:prstGeom prst="rect">
            <a:avLst/>
          </a:prstGeom>
          <a:noFill/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A63E28E8-513F-4AB6-9D36-6C1236069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b="11593"/>
          <a:stretch/>
        </p:blipFill>
        <p:spPr bwMode="auto">
          <a:xfrm>
            <a:off x="611560" y="2427734"/>
            <a:ext cx="1324565" cy="21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AECEEFC-5002-4592-9EF5-A491D1C9B4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460" y="2081109"/>
            <a:ext cx="6719408" cy="2550817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4CB64AD6-FFCB-45FD-8F3B-EA72CC8C7FDC}"/>
              </a:ext>
            </a:extLst>
          </p:cNvPr>
          <p:cNvSpPr/>
          <p:nvPr/>
        </p:nvSpPr>
        <p:spPr>
          <a:xfrm>
            <a:off x="2577518" y="2168252"/>
            <a:ext cx="4671250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05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92546"/>
            <a:ext cx="8458200" cy="1080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800" dirty="0">
                <a:solidFill>
                  <a:srgbClr val="94BF6E"/>
                </a:solidFill>
              </a:rPr>
              <a:t>Planos de Ação (dicas)</a:t>
            </a:r>
            <a:endParaRPr sz="28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49154" name="AutoShape 2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156" name="AutoShape 4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0B3B84D-F2EE-42B0-904B-F69FE43F1DE6}"/>
              </a:ext>
            </a:extLst>
          </p:cNvPr>
          <p:cNvSpPr/>
          <p:nvPr/>
        </p:nvSpPr>
        <p:spPr>
          <a:xfrm>
            <a:off x="609157" y="1149697"/>
            <a:ext cx="2561474" cy="1512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Parta dos Objetivos e faça o detalhamento em resultados menores.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3A60ADB-B4C1-42BF-B8A9-5D7030FC1B68}"/>
              </a:ext>
            </a:extLst>
          </p:cNvPr>
          <p:cNvSpPr/>
          <p:nvPr/>
        </p:nvSpPr>
        <p:spPr>
          <a:xfrm>
            <a:off x="3323917" y="1149697"/>
            <a:ext cx="2476853" cy="1512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Responsáveis irão coordenar, não necessariamente executar.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777E3AD-A931-4948-AA1F-136210D106E7}"/>
              </a:ext>
            </a:extLst>
          </p:cNvPr>
          <p:cNvSpPr/>
          <p:nvPr/>
        </p:nvSpPr>
        <p:spPr>
          <a:xfrm>
            <a:off x="6012160" y="1149697"/>
            <a:ext cx="2476853" cy="1512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Evitem estabelecer prazos distantes. 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777E3AD-A931-4948-AA1F-136210D106E7}"/>
              </a:ext>
            </a:extLst>
          </p:cNvPr>
          <p:cNvSpPr/>
          <p:nvPr/>
        </p:nvSpPr>
        <p:spPr>
          <a:xfrm>
            <a:off x="4788024" y="2787774"/>
            <a:ext cx="2987824" cy="15636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800" b="1" dirty="0">
                <a:solidFill>
                  <a:schemeClr val="tx1"/>
                </a:solidFill>
              </a:rPr>
              <a:t>O acompanhamento visa a garantir efetividade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777E3AD-A931-4948-AA1F-136210D106E7}"/>
              </a:ext>
            </a:extLst>
          </p:cNvPr>
          <p:cNvSpPr/>
          <p:nvPr/>
        </p:nvSpPr>
        <p:spPr>
          <a:xfrm>
            <a:off x="1362073" y="2772697"/>
            <a:ext cx="3240360" cy="1584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800" b="1" dirty="0">
                <a:solidFill>
                  <a:schemeClr val="tx1"/>
                </a:solidFill>
              </a:rPr>
              <a:t>Os Planos de Ação devem ser acompanhados, de forma que possam ser ajustados de acordo com a sua operacionalização</a:t>
            </a:r>
          </a:p>
        </p:txBody>
      </p:sp>
      <p:pic>
        <p:nvPicPr>
          <p:cNvPr id="13" name="Imagem 12" descr="postit_dica.png">
            <a:extLst>
              <a:ext uri="{FF2B5EF4-FFF2-40B4-BE49-F238E27FC236}">
                <a16:creationId xmlns:a16="http://schemas.microsoft.com/office/drawing/2014/main" id="{77E76396-B27A-4FD9-999B-33249008838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 rot="20799960">
            <a:off x="7381864" y="142938"/>
            <a:ext cx="1406330" cy="14267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7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endParaRPr lang="pt-BR" sz="2400" dirty="0">
              <a:solidFill>
                <a:srgbClr val="FFFFFF"/>
              </a:solidFill>
              <a:latin typeface="+mn-lt"/>
            </a:endParaRPr>
          </a:p>
          <a:p>
            <a:pPr marL="174625" indent="0"/>
            <a:r>
              <a:rPr lang="pt-BR" sz="2400" dirty="0">
                <a:solidFill>
                  <a:srgbClr val="FFFFFF"/>
                </a:solidFill>
                <a:latin typeface="+mn-lt"/>
              </a:rPr>
              <a:t>Rafael Rodrigues Carvalho</a:t>
            </a:r>
          </a:p>
          <a:p>
            <a:pPr marL="174625" indent="0"/>
            <a:r>
              <a:rPr lang="pt-BR" sz="2400" dirty="0">
                <a:solidFill>
                  <a:srgbClr val="FFFFFF"/>
                </a:solidFill>
                <a:latin typeface="+mn-lt"/>
              </a:rPr>
              <a:t>Joana dos Santos Silva</a:t>
            </a:r>
          </a:p>
          <a:p>
            <a:pPr marL="174625" indent="0"/>
            <a:endParaRPr lang="pt-BR" sz="1200" dirty="0">
              <a:solidFill>
                <a:srgbClr val="FFFFFF"/>
              </a:solidFill>
              <a:latin typeface="+mn-lt"/>
            </a:endParaRPr>
          </a:p>
          <a:p>
            <a:pPr marL="174625" indent="0">
              <a:lnSpc>
                <a:spcPct val="90000"/>
              </a:lnSpc>
              <a:spcBef>
                <a:spcPts val="1000"/>
              </a:spcBef>
            </a:pPr>
            <a:r>
              <a:rPr lang="pt-BR" sz="3200" dirty="0">
                <a:solidFill>
                  <a:srgbClr val="FFFFFF"/>
                </a:solidFill>
                <a:latin typeface="+mn-lt"/>
              </a:rPr>
              <a:t>cpdi.proplan@ufrpe.br</a:t>
            </a:r>
          </a:p>
          <a:p>
            <a:pPr marL="174625" lvl="0" indent="0">
              <a:lnSpc>
                <a:spcPct val="90000"/>
              </a:lnSpc>
              <a:spcBef>
                <a:spcPts val="1000"/>
              </a:spcBef>
              <a:buClrTx/>
              <a:buSzTx/>
              <a:defRPr/>
            </a:pPr>
            <a:r>
              <a:rPr lang="pt-BR" sz="2400" dirty="0">
                <a:solidFill>
                  <a:srgbClr val="FFFFFF"/>
                </a:solidFill>
                <a:latin typeface="+mn-lt"/>
              </a:rPr>
              <a:t> www.proplan.ufrpe.br</a:t>
            </a:r>
            <a:endParaRPr sz="2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683570" y="1203598"/>
            <a:ext cx="917704" cy="864096"/>
          </a:xfrm>
          <a:prstGeom prst="rect">
            <a:avLst/>
          </a:prstGeom>
          <a:noFill/>
        </p:spPr>
      </p:pic>
      <p:pic>
        <p:nvPicPr>
          <p:cNvPr id="6" name="Picture 5" descr="C:\Users\Joana\Desktop\CPDI\PROPLAN_BRAN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99542"/>
            <a:ext cx="2273255" cy="84841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3834" t="18571" r="34139" b="12321"/>
          <a:stretch>
            <a:fillRect/>
          </a:stretch>
        </p:blipFill>
        <p:spPr bwMode="auto">
          <a:xfrm>
            <a:off x="5582715" y="592860"/>
            <a:ext cx="875211" cy="106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2.proplan.ufrpe.br/sites/ww2.proplan.ufrpe.br/files/guia_2.PNG">
            <a:hlinkClick r:id="rId6"/>
            <a:extLst>
              <a:ext uri="{FF2B5EF4-FFF2-40B4-BE49-F238E27FC236}">
                <a16:creationId xmlns:a16="http://schemas.microsoft.com/office/drawing/2014/main" id="{3EDC6778-3C83-4FF2-999E-5D6617278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779662"/>
            <a:ext cx="1660419" cy="237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18639350-549F-41DD-9893-B0C4D90DA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6593"/>
            <a:ext cx="5760640" cy="4140085"/>
          </a:xfrm>
          <a:prstGeom prst="rect">
            <a:avLst/>
          </a:prstGeom>
        </p:spPr>
      </p:pic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3568" y="-20538"/>
            <a:ext cx="532636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94BF6E"/>
                </a:solidFill>
              </a:rPr>
              <a:t>Agenda</a:t>
            </a:r>
            <a:endParaRPr sz="60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F2F724D-6465-44E6-A436-75D3016BA706}"/>
              </a:ext>
            </a:extLst>
          </p:cNvPr>
          <p:cNvSpPr txBox="1"/>
          <p:nvPr/>
        </p:nvSpPr>
        <p:spPr>
          <a:xfrm>
            <a:off x="2915816" y="1851670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i="1" dirty="0">
                <a:solidFill>
                  <a:schemeClr val="tx1"/>
                </a:solidFill>
              </a:rPr>
              <a:t>1. Planos de Ação</a:t>
            </a:r>
          </a:p>
          <a:p>
            <a:endParaRPr lang="pt-BR" sz="1800" b="1" i="1" dirty="0">
              <a:solidFill>
                <a:schemeClr val="tx1"/>
              </a:solidFill>
            </a:endParaRPr>
          </a:p>
          <a:p>
            <a:endParaRPr lang="pt-BR" sz="1800" b="1" i="1" dirty="0">
              <a:solidFill>
                <a:schemeClr val="tx1"/>
              </a:solidFill>
            </a:endParaRPr>
          </a:p>
          <a:p>
            <a:r>
              <a:rPr lang="pt-BR" sz="18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2AE00D2-EF2C-40EB-99EE-54BF02C48F83}"/>
              </a:ext>
            </a:extLst>
          </p:cNvPr>
          <p:cNvSpPr txBox="1"/>
          <p:nvPr/>
        </p:nvSpPr>
        <p:spPr>
          <a:xfrm>
            <a:off x="5076056" y="1779662"/>
            <a:ext cx="201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i="1" dirty="0">
                <a:solidFill>
                  <a:schemeClr val="tx1"/>
                </a:solidFill>
              </a:rPr>
              <a:t>2. Contatos</a:t>
            </a:r>
          </a:p>
          <a:p>
            <a:endParaRPr lang="pt-BR" sz="1800" b="1" i="1" dirty="0">
              <a:solidFill>
                <a:schemeClr val="tx1"/>
              </a:solidFill>
            </a:endParaRPr>
          </a:p>
          <a:p>
            <a:endParaRPr lang="pt-BR" sz="1800" b="1" i="1" dirty="0">
              <a:solidFill>
                <a:schemeClr val="tx1"/>
              </a:solidFill>
            </a:endParaRPr>
          </a:p>
          <a:p>
            <a:endParaRPr lang="pt-BR" sz="1800" b="1" i="1" dirty="0">
              <a:solidFill>
                <a:schemeClr val="tx1"/>
              </a:solidFill>
            </a:endParaRPr>
          </a:p>
          <a:p>
            <a:endParaRPr lang="pt-BR" sz="1800" b="1" i="1" dirty="0">
              <a:solidFill>
                <a:schemeClr val="tx1"/>
              </a:solidFill>
            </a:endParaRPr>
          </a:p>
          <a:p>
            <a:endParaRPr lang="pt-BR" sz="1800" b="1" i="1" dirty="0">
              <a:solidFill>
                <a:schemeClr val="tx1"/>
              </a:solidFill>
            </a:endParaRPr>
          </a:p>
          <a:p>
            <a:endParaRPr lang="pt-BR" sz="1800" b="1" i="1" dirty="0">
              <a:solidFill>
                <a:schemeClr val="tx1"/>
              </a:solidFill>
            </a:endParaRPr>
          </a:p>
          <a:p>
            <a:endParaRPr lang="pt-BR" sz="1800" b="1" i="1" dirty="0">
              <a:solidFill>
                <a:schemeClr val="tx1"/>
              </a:solidFill>
            </a:endParaRPr>
          </a:p>
          <a:p>
            <a:endParaRPr lang="pt-BR" sz="1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 idx="4294967295"/>
          </p:nvPr>
        </p:nvSpPr>
        <p:spPr>
          <a:xfrm>
            <a:off x="387474" y="366857"/>
            <a:ext cx="6272758" cy="548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24057"/>
                </a:solidFill>
              </a:rPr>
              <a:t>Processo  de Planejamento Estratégico </a:t>
            </a:r>
            <a:endParaRPr dirty="0">
              <a:solidFill>
                <a:srgbClr val="124057"/>
              </a:solidFill>
            </a:endParaRPr>
          </a:p>
        </p:txBody>
      </p:sp>
      <p:sp>
        <p:nvSpPr>
          <p:cNvPr id="312" name="Google Shape;312;p2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87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6"/>
          <a:srcRect l="13282" t="29531" r="11451" b="16329"/>
          <a:stretch>
            <a:fillRect/>
          </a:stretch>
        </p:blipFill>
        <p:spPr bwMode="auto">
          <a:xfrm>
            <a:off x="683568" y="1203598"/>
            <a:ext cx="8064896" cy="326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30005B7-B8FE-455E-9403-E2727B0AA0F3}"/>
              </a:ext>
            </a:extLst>
          </p:cNvPr>
          <p:cNvSpPr/>
          <p:nvPr/>
        </p:nvSpPr>
        <p:spPr>
          <a:xfrm>
            <a:off x="6516216" y="1275606"/>
            <a:ext cx="1584176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3794B58-A017-42E1-9FE1-C9BE2901123D}"/>
              </a:ext>
            </a:extLst>
          </p:cNvPr>
          <p:cNvSpPr txBox="1"/>
          <p:nvPr/>
        </p:nvSpPr>
        <p:spPr>
          <a:xfrm>
            <a:off x="3740685" y="4786328"/>
            <a:ext cx="5331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Fonte: Guia Prático do Planejamento Estratégico na UFRPE (UFRPE, 2020)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067944" y="2787774"/>
            <a:ext cx="485088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Planos de Ação</a:t>
            </a:r>
            <a:endParaRPr lang="en" sz="2800" dirty="0">
              <a:solidFill>
                <a:srgbClr val="94BF6E"/>
              </a:solidFill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6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4139952" y="1131590"/>
            <a:ext cx="841228" cy="792088"/>
          </a:xfrm>
          <a:prstGeom prst="rect">
            <a:avLst/>
          </a:prstGeom>
          <a:noFill/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92546"/>
            <a:ext cx="8458200" cy="1080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800" dirty="0">
                <a:solidFill>
                  <a:srgbClr val="94BF6E"/>
                </a:solidFill>
              </a:rPr>
              <a:t>Planos de Ação</a:t>
            </a:r>
            <a:endParaRPr sz="28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49154" name="AutoShape 2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156" name="AutoShape 4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0B3B84D-F2EE-42B0-904B-F69FE43F1DE6}"/>
              </a:ext>
            </a:extLst>
          </p:cNvPr>
          <p:cNvSpPr/>
          <p:nvPr/>
        </p:nvSpPr>
        <p:spPr>
          <a:xfrm>
            <a:off x="467544" y="1275606"/>
            <a:ext cx="2417458" cy="18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Demonstram como a organização atuará para atingir seus Objetivos e Metas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3A60ADB-B4C1-42BF-B8A9-5D7030FC1B68}"/>
              </a:ext>
            </a:extLst>
          </p:cNvPr>
          <p:cNvSpPr/>
          <p:nvPr/>
        </p:nvSpPr>
        <p:spPr>
          <a:xfrm>
            <a:off x="467544" y="3181200"/>
            <a:ext cx="2417458" cy="18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Todo Plano de Ação está associado a um Objetivo.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777E3AD-A931-4948-AA1F-136210D106E7}"/>
              </a:ext>
            </a:extLst>
          </p:cNvPr>
          <p:cNvSpPr/>
          <p:nvPr/>
        </p:nvSpPr>
        <p:spPr>
          <a:xfrm>
            <a:off x="3265940" y="1262027"/>
            <a:ext cx="3099548" cy="11889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Um Plano de Ação visa estabelecer ações em etapas e tarefas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4D45580-F41B-4722-8E9D-2B92732893A0}"/>
              </a:ext>
            </a:extLst>
          </p:cNvPr>
          <p:cNvSpPr/>
          <p:nvPr/>
        </p:nvSpPr>
        <p:spPr>
          <a:xfrm>
            <a:off x="3272653" y="2571750"/>
            <a:ext cx="3099548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bg1"/>
                </a:solidFill>
              </a:rPr>
              <a:t>Planos de Ação são importantes para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1EDB1F5-6698-4764-B037-0F4813AE9B8B}"/>
              </a:ext>
            </a:extLst>
          </p:cNvPr>
          <p:cNvSpPr/>
          <p:nvPr/>
        </p:nvSpPr>
        <p:spPr>
          <a:xfrm>
            <a:off x="3265940" y="3545144"/>
            <a:ext cx="3099548" cy="394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Definir os caminhos a percorrer</a:t>
            </a: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13B11CF-ED88-4F30-8FE1-8473594F81F0}"/>
              </a:ext>
            </a:extLst>
          </p:cNvPr>
          <p:cNvSpPr/>
          <p:nvPr/>
        </p:nvSpPr>
        <p:spPr>
          <a:xfrm>
            <a:off x="3272653" y="4053051"/>
            <a:ext cx="3099548" cy="394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Gerir melhor recursos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DB12BF5-2545-4489-A76F-6FA1DC1AA9C3}"/>
              </a:ext>
            </a:extLst>
          </p:cNvPr>
          <p:cNvSpPr/>
          <p:nvPr/>
        </p:nvSpPr>
        <p:spPr>
          <a:xfrm>
            <a:off x="3272653" y="4568563"/>
            <a:ext cx="3099548" cy="394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Evitar retrabalho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AC477D1-FB6B-46E8-9DA1-FE8B06C40FD0}"/>
              </a:ext>
            </a:extLst>
          </p:cNvPr>
          <p:cNvSpPr/>
          <p:nvPr/>
        </p:nvSpPr>
        <p:spPr>
          <a:xfrm>
            <a:off x="6588224" y="1262837"/>
            <a:ext cx="2234688" cy="37004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Gráficos de </a:t>
            </a:r>
            <a:r>
              <a:rPr lang="pt-BR" sz="1800" b="1" dirty="0" err="1">
                <a:solidFill>
                  <a:schemeClr val="tx1"/>
                </a:solidFill>
              </a:rPr>
              <a:t>Gantt</a:t>
            </a:r>
            <a:endParaRPr lang="pt-BR" sz="1800" b="1" dirty="0">
              <a:solidFill>
                <a:schemeClr val="tx1"/>
              </a:solidFill>
            </a:endParaRPr>
          </a:p>
          <a:p>
            <a:pPr algn="ctr"/>
            <a:endParaRPr lang="pt-BR" sz="1800" b="1" i="1" dirty="0">
              <a:solidFill>
                <a:schemeClr val="tx1"/>
              </a:solidFill>
            </a:endParaRPr>
          </a:p>
          <a:p>
            <a:pPr algn="ctr"/>
            <a:r>
              <a:rPr lang="pt-BR" sz="1800" b="1" i="1" dirty="0" err="1">
                <a:solidFill>
                  <a:schemeClr val="tx1"/>
                </a:solidFill>
              </a:rPr>
              <a:t>To-do</a:t>
            </a:r>
            <a:r>
              <a:rPr lang="pt-BR" sz="1800" b="1" i="1" dirty="0">
                <a:solidFill>
                  <a:schemeClr val="tx1"/>
                </a:solidFill>
              </a:rPr>
              <a:t> </a:t>
            </a:r>
            <a:r>
              <a:rPr lang="pt-BR" sz="1800" b="1" i="1" dirty="0" err="1">
                <a:solidFill>
                  <a:schemeClr val="tx1"/>
                </a:solidFill>
              </a:rPr>
              <a:t>lists</a:t>
            </a:r>
            <a:endParaRPr lang="pt-BR" sz="1800" b="1" i="1" dirty="0">
              <a:solidFill>
                <a:schemeClr val="tx1"/>
              </a:solidFill>
            </a:endParaRPr>
          </a:p>
          <a:p>
            <a:pPr algn="ctr"/>
            <a:endParaRPr lang="pt-BR" sz="1800" b="1" i="1" dirty="0">
              <a:solidFill>
                <a:schemeClr val="tx1"/>
              </a:solidFill>
            </a:endParaRPr>
          </a:p>
          <a:p>
            <a:pPr algn="ctr"/>
            <a:r>
              <a:rPr lang="pt-BR" sz="1800" b="1" dirty="0">
                <a:solidFill>
                  <a:schemeClr val="tx1"/>
                </a:solidFill>
              </a:rPr>
              <a:t>5w2h</a:t>
            </a:r>
          </a:p>
          <a:p>
            <a:pPr algn="ctr"/>
            <a:endParaRPr lang="pt-BR" sz="1800" b="1" dirty="0">
              <a:solidFill>
                <a:schemeClr val="tx1"/>
              </a:solidFill>
            </a:endParaRPr>
          </a:p>
          <a:p>
            <a:pPr algn="ctr"/>
            <a:r>
              <a:rPr lang="pt-BR" sz="1800" b="1" dirty="0" err="1">
                <a:solidFill>
                  <a:schemeClr val="tx1"/>
                </a:solidFill>
              </a:rPr>
              <a:t>Trello</a:t>
            </a:r>
            <a:endParaRPr lang="pt-BR" sz="1800" b="1" dirty="0">
              <a:solidFill>
                <a:schemeClr val="tx1"/>
              </a:solidFill>
            </a:endParaRPr>
          </a:p>
          <a:p>
            <a:pPr algn="ctr"/>
            <a:endParaRPr lang="pt-BR" sz="1800" b="1" dirty="0">
              <a:solidFill>
                <a:schemeClr val="tx1"/>
              </a:solidFill>
            </a:endParaRPr>
          </a:p>
          <a:p>
            <a:pPr algn="ctr"/>
            <a:r>
              <a:rPr lang="pt-BR" sz="1800" b="1" dirty="0">
                <a:solidFill>
                  <a:schemeClr val="tx1"/>
                </a:solidFill>
              </a:rPr>
              <a:t>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92546"/>
            <a:ext cx="8458200" cy="1080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800" dirty="0">
                <a:solidFill>
                  <a:srgbClr val="94BF6E"/>
                </a:solidFill>
              </a:rPr>
              <a:t>Plano de ação - 5W2H</a:t>
            </a:r>
            <a:endParaRPr sz="28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49154" name="AutoShape 2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156" name="AutoShape 4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42C1B31-0240-4ADA-9952-F91E37ED7F50}"/>
              </a:ext>
            </a:extLst>
          </p:cNvPr>
          <p:cNvSpPr/>
          <p:nvPr/>
        </p:nvSpPr>
        <p:spPr>
          <a:xfrm>
            <a:off x="467544" y="1275606"/>
            <a:ext cx="2417458" cy="22464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5W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C4C3293-07E6-41F6-9B8E-94C745AB0FA5}"/>
              </a:ext>
            </a:extLst>
          </p:cNvPr>
          <p:cNvSpPr/>
          <p:nvPr/>
        </p:nvSpPr>
        <p:spPr>
          <a:xfrm>
            <a:off x="3143867" y="1275606"/>
            <a:ext cx="1512168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 err="1">
                <a:solidFill>
                  <a:schemeClr val="tx1"/>
                </a:solidFill>
              </a:rPr>
              <a:t>What</a:t>
            </a: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43B6987-EE45-466B-9B3E-4281A393938B}"/>
              </a:ext>
            </a:extLst>
          </p:cNvPr>
          <p:cNvSpPr/>
          <p:nvPr/>
        </p:nvSpPr>
        <p:spPr>
          <a:xfrm>
            <a:off x="4914900" y="1275606"/>
            <a:ext cx="3329508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u="sng" dirty="0">
                <a:solidFill>
                  <a:schemeClr val="tx1"/>
                </a:solidFill>
              </a:rPr>
              <a:t>O quê </a:t>
            </a:r>
            <a:r>
              <a:rPr lang="pt-BR" sz="1800" b="1" dirty="0">
                <a:solidFill>
                  <a:schemeClr val="tx1"/>
                </a:solidFill>
              </a:rPr>
              <a:t>será feito?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29A4D1F-F988-4F30-9E1B-3EAD8D9B1226}"/>
              </a:ext>
            </a:extLst>
          </p:cNvPr>
          <p:cNvSpPr/>
          <p:nvPr/>
        </p:nvSpPr>
        <p:spPr>
          <a:xfrm>
            <a:off x="3143867" y="1743658"/>
            <a:ext cx="1512168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 err="1">
                <a:solidFill>
                  <a:schemeClr val="tx1"/>
                </a:solidFill>
              </a:rPr>
              <a:t>Why</a:t>
            </a: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0CEA54F-E0AC-4DCB-BC03-BE49B4F1C495}"/>
              </a:ext>
            </a:extLst>
          </p:cNvPr>
          <p:cNvSpPr/>
          <p:nvPr/>
        </p:nvSpPr>
        <p:spPr>
          <a:xfrm>
            <a:off x="4914900" y="1743658"/>
            <a:ext cx="3329508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u="sng" dirty="0">
                <a:solidFill>
                  <a:schemeClr val="tx1"/>
                </a:solidFill>
              </a:rPr>
              <a:t>Por quê</a:t>
            </a:r>
            <a:r>
              <a:rPr lang="pt-BR" sz="1800" b="1" dirty="0">
                <a:solidFill>
                  <a:schemeClr val="tx1"/>
                </a:solidFill>
              </a:rPr>
              <a:t> será feito?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0545742-AD90-4E52-B823-DE696A16A86E}"/>
              </a:ext>
            </a:extLst>
          </p:cNvPr>
          <p:cNvSpPr/>
          <p:nvPr/>
        </p:nvSpPr>
        <p:spPr>
          <a:xfrm>
            <a:off x="3143867" y="2216444"/>
            <a:ext cx="1512168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Who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D1686BF-DAE0-4B49-B474-B86C353A8971}"/>
              </a:ext>
            </a:extLst>
          </p:cNvPr>
          <p:cNvSpPr/>
          <p:nvPr/>
        </p:nvSpPr>
        <p:spPr>
          <a:xfrm>
            <a:off x="4914900" y="2216444"/>
            <a:ext cx="3329508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u="sng" dirty="0">
                <a:solidFill>
                  <a:schemeClr val="tx1"/>
                </a:solidFill>
              </a:rPr>
              <a:t>Quem</a:t>
            </a:r>
            <a:r>
              <a:rPr lang="pt-BR" sz="1800" b="1" dirty="0">
                <a:solidFill>
                  <a:schemeClr val="tx1"/>
                </a:solidFill>
              </a:rPr>
              <a:t> fará?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1A3F4199-C93E-4235-9F04-4D48AC24FD59}"/>
              </a:ext>
            </a:extLst>
          </p:cNvPr>
          <p:cNvSpPr/>
          <p:nvPr/>
        </p:nvSpPr>
        <p:spPr>
          <a:xfrm>
            <a:off x="3143867" y="2689230"/>
            <a:ext cx="1512168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 err="1">
                <a:solidFill>
                  <a:schemeClr val="tx1"/>
                </a:solidFill>
              </a:rPr>
              <a:t>Where</a:t>
            </a: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8900939-422D-4205-9E2D-750D863520DF}"/>
              </a:ext>
            </a:extLst>
          </p:cNvPr>
          <p:cNvSpPr/>
          <p:nvPr/>
        </p:nvSpPr>
        <p:spPr>
          <a:xfrm>
            <a:off x="4914900" y="2689230"/>
            <a:ext cx="3329508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u="sng" dirty="0">
                <a:solidFill>
                  <a:schemeClr val="tx1"/>
                </a:solidFill>
              </a:rPr>
              <a:t>Onde</a:t>
            </a:r>
            <a:r>
              <a:rPr lang="pt-BR" sz="1800" b="1" dirty="0">
                <a:solidFill>
                  <a:schemeClr val="tx1"/>
                </a:solidFill>
              </a:rPr>
              <a:t> será feito?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48D6A634-E0ED-46B2-AABF-33A7D7EE1175}"/>
              </a:ext>
            </a:extLst>
          </p:cNvPr>
          <p:cNvSpPr/>
          <p:nvPr/>
        </p:nvSpPr>
        <p:spPr>
          <a:xfrm>
            <a:off x="3143867" y="3167327"/>
            <a:ext cx="1512168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 err="1">
                <a:solidFill>
                  <a:schemeClr val="tx1"/>
                </a:solidFill>
              </a:rPr>
              <a:t>When</a:t>
            </a: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42D22F4-31B6-46AB-BAA9-7A54049B8EC5}"/>
              </a:ext>
            </a:extLst>
          </p:cNvPr>
          <p:cNvSpPr/>
          <p:nvPr/>
        </p:nvSpPr>
        <p:spPr>
          <a:xfrm>
            <a:off x="4914900" y="3162016"/>
            <a:ext cx="3329508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u="sng" dirty="0">
                <a:solidFill>
                  <a:schemeClr val="tx1"/>
                </a:solidFill>
              </a:rPr>
              <a:t>Quando</a:t>
            </a:r>
            <a:r>
              <a:rPr lang="pt-BR" sz="1800" b="1" dirty="0">
                <a:solidFill>
                  <a:schemeClr val="tx1"/>
                </a:solidFill>
              </a:rPr>
              <a:t> será feito?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C54768F-F108-4A85-8389-5BA558119030}"/>
              </a:ext>
            </a:extLst>
          </p:cNvPr>
          <p:cNvSpPr/>
          <p:nvPr/>
        </p:nvSpPr>
        <p:spPr>
          <a:xfrm>
            <a:off x="460375" y="3723879"/>
            <a:ext cx="2417458" cy="8280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2H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44D7E0E-9DCC-4DC1-812E-86F390815263}"/>
              </a:ext>
            </a:extLst>
          </p:cNvPr>
          <p:cNvSpPr/>
          <p:nvPr/>
        </p:nvSpPr>
        <p:spPr>
          <a:xfrm>
            <a:off x="3143867" y="3723878"/>
            <a:ext cx="1512168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 err="1">
                <a:solidFill>
                  <a:schemeClr val="tx1"/>
                </a:solidFill>
              </a:rPr>
              <a:t>How</a:t>
            </a: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7E20EF7-C83D-4A52-9EF6-992E0D327C1B}"/>
              </a:ext>
            </a:extLst>
          </p:cNvPr>
          <p:cNvSpPr/>
          <p:nvPr/>
        </p:nvSpPr>
        <p:spPr>
          <a:xfrm>
            <a:off x="3143867" y="4191930"/>
            <a:ext cx="1512168" cy="360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 err="1">
                <a:solidFill>
                  <a:schemeClr val="tx1"/>
                </a:solidFill>
              </a:rPr>
              <a:t>How</a:t>
            </a:r>
            <a:r>
              <a:rPr lang="pt-BR" sz="1800" b="1" dirty="0">
                <a:solidFill>
                  <a:schemeClr val="tx1"/>
                </a:solidFill>
              </a:rPr>
              <a:t> </a:t>
            </a:r>
            <a:r>
              <a:rPr lang="pt-BR" sz="1800" b="1" dirty="0" err="1">
                <a:solidFill>
                  <a:schemeClr val="tx1"/>
                </a:solidFill>
              </a:rPr>
              <a:t>much</a:t>
            </a: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297EA4C-D312-4845-9BAD-1EA741F3AED9}"/>
              </a:ext>
            </a:extLst>
          </p:cNvPr>
          <p:cNvSpPr/>
          <p:nvPr/>
        </p:nvSpPr>
        <p:spPr>
          <a:xfrm>
            <a:off x="4922069" y="3723878"/>
            <a:ext cx="3329508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u="sng" dirty="0">
                <a:solidFill>
                  <a:schemeClr val="tx1"/>
                </a:solidFill>
              </a:rPr>
              <a:t>Como</a:t>
            </a:r>
            <a:r>
              <a:rPr lang="pt-BR" sz="1800" b="1" dirty="0">
                <a:solidFill>
                  <a:schemeClr val="tx1"/>
                </a:solidFill>
              </a:rPr>
              <a:t> será feito?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28C642EC-3DD6-42AF-9C75-7639146CAC2E}"/>
              </a:ext>
            </a:extLst>
          </p:cNvPr>
          <p:cNvSpPr/>
          <p:nvPr/>
        </p:nvSpPr>
        <p:spPr>
          <a:xfrm>
            <a:off x="4922069" y="4191930"/>
            <a:ext cx="3329508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u="sng" dirty="0">
                <a:solidFill>
                  <a:schemeClr val="tx1"/>
                </a:solidFill>
              </a:rPr>
              <a:t>Quanto custará</a:t>
            </a:r>
            <a:r>
              <a:rPr lang="pt-BR" sz="18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000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92546"/>
            <a:ext cx="8458200" cy="1080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800" dirty="0">
                <a:solidFill>
                  <a:srgbClr val="94BF6E"/>
                </a:solidFill>
              </a:rPr>
              <a:t>Planos de Ação (</a:t>
            </a:r>
            <a:r>
              <a:rPr lang="pt-BR" sz="2800" dirty="0">
                <a:solidFill>
                  <a:srgbClr val="94BF6E"/>
                </a:solidFill>
              </a:rPr>
              <a:t>exemplos)</a:t>
            </a:r>
            <a:endParaRPr sz="28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49154" name="AutoShape 2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156" name="AutoShape 4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A19ED83-4453-47BE-998F-36AED2F61E33}"/>
              </a:ext>
            </a:extLst>
          </p:cNvPr>
          <p:cNvSpPr/>
          <p:nvPr/>
        </p:nvSpPr>
        <p:spPr>
          <a:xfrm>
            <a:off x="460375" y="1466503"/>
            <a:ext cx="3656877" cy="5929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Promover e sistematizar o monitoramento dos objetivos estratégicos do PDI.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A0E3CBB-6D09-40BA-9195-62E226F8A2CE}"/>
              </a:ext>
            </a:extLst>
          </p:cNvPr>
          <p:cNvSpPr/>
          <p:nvPr/>
        </p:nvSpPr>
        <p:spPr>
          <a:xfrm>
            <a:off x="460375" y="1059582"/>
            <a:ext cx="3656877" cy="2954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918F7D9-D232-4078-9B41-D670F00226A6}"/>
              </a:ext>
            </a:extLst>
          </p:cNvPr>
          <p:cNvSpPr/>
          <p:nvPr/>
        </p:nvSpPr>
        <p:spPr>
          <a:xfrm>
            <a:off x="4585305" y="1466503"/>
            <a:ext cx="3656877" cy="59292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Apresentar minuta de política de monitoramento dos objetivos do PDI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6A1D16E-DABA-4417-A113-71719433B1E9}"/>
              </a:ext>
            </a:extLst>
          </p:cNvPr>
          <p:cNvSpPr/>
          <p:nvPr/>
        </p:nvSpPr>
        <p:spPr>
          <a:xfrm>
            <a:off x="4585306" y="1059582"/>
            <a:ext cx="3656876" cy="295428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Meta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BE23014-A3CD-4417-AAAE-6B63CC758F7F}"/>
              </a:ext>
            </a:extLst>
          </p:cNvPr>
          <p:cNvSpPr/>
          <p:nvPr/>
        </p:nvSpPr>
        <p:spPr>
          <a:xfrm>
            <a:off x="330476" y="2431432"/>
            <a:ext cx="984343" cy="280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u="sng" dirty="0">
                <a:solidFill>
                  <a:schemeClr val="tx1"/>
                </a:solidFill>
              </a:rPr>
              <a:t>O quê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35AB057-FF66-4AE7-A3E0-C2EE5113CAE0}"/>
              </a:ext>
            </a:extLst>
          </p:cNvPr>
          <p:cNvSpPr/>
          <p:nvPr/>
        </p:nvSpPr>
        <p:spPr>
          <a:xfrm>
            <a:off x="1460906" y="2431432"/>
            <a:ext cx="1301370" cy="280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u="sng" dirty="0">
                <a:solidFill>
                  <a:schemeClr val="tx1"/>
                </a:solidFill>
              </a:rPr>
              <a:t>Porque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AF9CF8D7-BC7A-4409-9A23-F7B7AFB84669}"/>
              </a:ext>
            </a:extLst>
          </p:cNvPr>
          <p:cNvSpPr/>
          <p:nvPr/>
        </p:nvSpPr>
        <p:spPr>
          <a:xfrm>
            <a:off x="2908363" y="2431432"/>
            <a:ext cx="984343" cy="280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u="sng" dirty="0">
                <a:solidFill>
                  <a:schemeClr val="tx1"/>
                </a:solidFill>
              </a:rPr>
              <a:t>Quem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4A67DBB8-CE0E-4735-8543-2915DA58272E}"/>
              </a:ext>
            </a:extLst>
          </p:cNvPr>
          <p:cNvSpPr/>
          <p:nvPr/>
        </p:nvSpPr>
        <p:spPr>
          <a:xfrm>
            <a:off x="4007923" y="2431432"/>
            <a:ext cx="984343" cy="280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u="sng" dirty="0">
                <a:solidFill>
                  <a:schemeClr val="tx1"/>
                </a:solidFill>
              </a:rPr>
              <a:t>Onde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A5B0A48-A2E0-40F5-9A7A-8B6F586A59FB}"/>
              </a:ext>
            </a:extLst>
          </p:cNvPr>
          <p:cNvSpPr/>
          <p:nvPr/>
        </p:nvSpPr>
        <p:spPr>
          <a:xfrm>
            <a:off x="5107483" y="2431432"/>
            <a:ext cx="1095174" cy="280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u="sng" dirty="0">
                <a:solidFill>
                  <a:schemeClr val="tx1"/>
                </a:solidFill>
              </a:rPr>
              <a:t>Quando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AB75769-596A-4FA8-A987-6CBB64116A5C}"/>
              </a:ext>
            </a:extLst>
          </p:cNvPr>
          <p:cNvSpPr/>
          <p:nvPr/>
        </p:nvSpPr>
        <p:spPr>
          <a:xfrm>
            <a:off x="6355330" y="2431432"/>
            <a:ext cx="1241006" cy="280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u="sng" dirty="0">
                <a:solidFill>
                  <a:schemeClr val="tx1"/>
                </a:solidFill>
              </a:rPr>
              <a:t>Como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AA34024-A27D-4494-9C2D-AE52E6A62835}"/>
              </a:ext>
            </a:extLst>
          </p:cNvPr>
          <p:cNvSpPr/>
          <p:nvPr/>
        </p:nvSpPr>
        <p:spPr>
          <a:xfrm>
            <a:off x="7750010" y="2431432"/>
            <a:ext cx="984343" cy="280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u="sng" dirty="0">
                <a:solidFill>
                  <a:schemeClr val="tx1"/>
                </a:solidFill>
              </a:rPr>
              <a:t>Custo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7B368B8B-06CD-45C5-AD9D-CD7185EA0DC6}"/>
              </a:ext>
            </a:extLst>
          </p:cNvPr>
          <p:cNvSpPr/>
          <p:nvPr/>
        </p:nvSpPr>
        <p:spPr>
          <a:xfrm>
            <a:off x="330476" y="2855638"/>
            <a:ext cx="984343" cy="11562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Elaborar minuta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9D3800C6-CE2A-4B8D-A41B-B4F2EE5410C5}"/>
              </a:ext>
            </a:extLst>
          </p:cNvPr>
          <p:cNvSpPr/>
          <p:nvPr/>
        </p:nvSpPr>
        <p:spPr>
          <a:xfrm>
            <a:off x="1460906" y="2860557"/>
            <a:ext cx="1301370" cy="11513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Estabelecer critérios, ferramentas e responsabilidades no processo de monitoramento.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167C8F91-F6EF-4894-8B8C-74BFAC644F22}"/>
              </a:ext>
            </a:extLst>
          </p:cNvPr>
          <p:cNvSpPr/>
          <p:nvPr/>
        </p:nvSpPr>
        <p:spPr>
          <a:xfrm>
            <a:off x="2943619" y="2865164"/>
            <a:ext cx="949087" cy="1146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CPDI</a:t>
            </a:r>
          </a:p>
          <a:p>
            <a:pPr algn="ctr"/>
            <a:r>
              <a:rPr lang="pt-BR" sz="1600" dirty="0" err="1">
                <a:solidFill>
                  <a:schemeClr val="tx1"/>
                </a:solidFill>
              </a:rPr>
              <a:t>Proplan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95AB931A-BE19-4A93-AB38-E454DBB8DCC3}"/>
              </a:ext>
            </a:extLst>
          </p:cNvPr>
          <p:cNvSpPr/>
          <p:nvPr/>
        </p:nvSpPr>
        <p:spPr>
          <a:xfrm>
            <a:off x="4007923" y="2862175"/>
            <a:ext cx="949087" cy="791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UFRPE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6DBDCAEF-19C9-4C91-A47A-D8FC89DBC3A1}"/>
              </a:ext>
            </a:extLst>
          </p:cNvPr>
          <p:cNvSpPr/>
          <p:nvPr/>
        </p:nvSpPr>
        <p:spPr>
          <a:xfrm>
            <a:off x="5083928" y="2860556"/>
            <a:ext cx="1118729" cy="1146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Até dezembro de 2021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44CAEDDE-F104-4E91-813A-0E25833E9BAB}"/>
              </a:ext>
            </a:extLst>
          </p:cNvPr>
          <p:cNvSpPr/>
          <p:nvPr/>
        </p:nvSpPr>
        <p:spPr>
          <a:xfrm>
            <a:off x="6349371" y="2871214"/>
            <a:ext cx="1241006" cy="1716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Pesquisa em outras universidades, elaboração de rascunho, revisão do documento, apresentar à </a:t>
            </a:r>
            <a:r>
              <a:rPr lang="pt-BR" sz="1100" dirty="0" err="1">
                <a:solidFill>
                  <a:schemeClr val="tx1"/>
                </a:solidFill>
              </a:rPr>
              <a:t>Pro-reitoria</a:t>
            </a:r>
            <a:r>
              <a:rPr lang="pt-BR" sz="1100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EF23F335-3BFE-43C6-9501-2D35793E83C2}"/>
              </a:ext>
            </a:extLst>
          </p:cNvPr>
          <p:cNvSpPr/>
          <p:nvPr/>
        </p:nvSpPr>
        <p:spPr>
          <a:xfrm>
            <a:off x="7750010" y="2927060"/>
            <a:ext cx="984343" cy="16609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Horas de trabalho/servidor</a:t>
            </a:r>
          </a:p>
        </p:txBody>
      </p:sp>
    </p:spTree>
    <p:extLst>
      <p:ext uri="{BB962C8B-B14F-4D97-AF65-F5344CB8AC3E}">
        <p14:creationId xmlns:p14="http://schemas.microsoft.com/office/powerpoint/2010/main" val="185098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92546"/>
            <a:ext cx="8458200" cy="1080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800" dirty="0">
                <a:solidFill>
                  <a:srgbClr val="94BF6E"/>
                </a:solidFill>
              </a:rPr>
              <a:t>Planos de Ação (</a:t>
            </a:r>
            <a:r>
              <a:rPr lang="pt-BR" sz="2800" dirty="0">
                <a:solidFill>
                  <a:srgbClr val="94BF6E"/>
                </a:solidFill>
              </a:rPr>
              <a:t>exemplos)</a:t>
            </a:r>
            <a:endParaRPr sz="28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49154" name="AutoShape 2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156" name="AutoShape 4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CC0BB6C3-49DB-49D0-985D-4B8374BBF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625366"/>
              </p:ext>
            </p:extLst>
          </p:nvPr>
        </p:nvGraphicFramePr>
        <p:xfrm>
          <a:off x="1024015" y="1275606"/>
          <a:ext cx="7095970" cy="3159128"/>
        </p:xfrm>
        <a:graphic>
          <a:graphicData uri="http://schemas.openxmlformats.org/drawingml/2006/table">
            <a:tbl>
              <a:tblPr/>
              <a:tblGrid>
                <a:gridCol w="1419194">
                  <a:extLst>
                    <a:ext uri="{9D8B030D-6E8A-4147-A177-3AD203B41FA5}">
                      <a16:colId xmlns:a16="http://schemas.microsoft.com/office/drawing/2014/main" val="1914156555"/>
                    </a:ext>
                  </a:extLst>
                </a:gridCol>
                <a:gridCol w="1419194">
                  <a:extLst>
                    <a:ext uri="{9D8B030D-6E8A-4147-A177-3AD203B41FA5}">
                      <a16:colId xmlns:a16="http://schemas.microsoft.com/office/drawing/2014/main" val="3865770650"/>
                    </a:ext>
                  </a:extLst>
                </a:gridCol>
                <a:gridCol w="1419194">
                  <a:extLst>
                    <a:ext uri="{9D8B030D-6E8A-4147-A177-3AD203B41FA5}">
                      <a16:colId xmlns:a16="http://schemas.microsoft.com/office/drawing/2014/main" val="4068395947"/>
                    </a:ext>
                  </a:extLst>
                </a:gridCol>
                <a:gridCol w="709597">
                  <a:extLst>
                    <a:ext uri="{9D8B030D-6E8A-4147-A177-3AD203B41FA5}">
                      <a16:colId xmlns:a16="http://schemas.microsoft.com/office/drawing/2014/main" val="1829946030"/>
                    </a:ext>
                  </a:extLst>
                </a:gridCol>
                <a:gridCol w="709597">
                  <a:extLst>
                    <a:ext uri="{9D8B030D-6E8A-4147-A177-3AD203B41FA5}">
                      <a16:colId xmlns:a16="http://schemas.microsoft.com/office/drawing/2014/main" val="2748041707"/>
                    </a:ext>
                  </a:extLst>
                </a:gridCol>
                <a:gridCol w="709597">
                  <a:extLst>
                    <a:ext uri="{9D8B030D-6E8A-4147-A177-3AD203B41FA5}">
                      <a16:colId xmlns:a16="http://schemas.microsoft.com/office/drawing/2014/main" val="3262924710"/>
                    </a:ext>
                  </a:extLst>
                </a:gridCol>
                <a:gridCol w="709597">
                  <a:extLst>
                    <a:ext uri="{9D8B030D-6E8A-4147-A177-3AD203B41FA5}">
                      <a16:colId xmlns:a16="http://schemas.microsoft.com/office/drawing/2014/main" val="4029213900"/>
                    </a:ext>
                  </a:extLst>
                </a:gridCol>
              </a:tblGrid>
              <a:tr h="18733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>
                          <a:effectLst/>
                        </a:rPr>
                        <a:t>Eixo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 gridSpan="6"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101109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>
                          <a:effectLst/>
                        </a:rPr>
                        <a:t>Objetivo 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 gridSpan="6"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828746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rtl="0" fontAlgn="b"/>
                      <a:r>
                        <a:rPr lang="pt-BR" sz="1000">
                          <a:effectLst/>
                        </a:rPr>
                        <a:t>Indicador(es):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000">
                          <a:effectLst/>
                        </a:rPr>
                        <a:t>Meta 2022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000">
                          <a:effectLst/>
                        </a:rPr>
                        <a:t>Meta 2023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0" fontAlgn="b"/>
                      <a:r>
                        <a:rPr lang="pt-BR" sz="1000">
                          <a:effectLst/>
                        </a:rPr>
                        <a:t>Meta 2024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"/>
                      <a:r>
                        <a:rPr lang="pt-BR" sz="1000">
                          <a:effectLst/>
                        </a:rPr>
                        <a:t>Meta 2025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365015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558309"/>
                  </a:ext>
                </a:extLst>
              </a:tr>
              <a:tr h="212879"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326999"/>
                  </a:ext>
                </a:extLst>
              </a:tr>
              <a:tr h="28383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>
                          <a:effectLst/>
                        </a:rPr>
                        <a:t>Realizado (Preencher ao final de cada período com o que foi efetivamente alcançado de cada meta)</a:t>
                      </a:r>
                    </a:p>
                  </a:txBody>
                  <a:tcPr marL="21288" marR="21288" marT="14192" marB="1419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000">
                          <a:effectLst/>
                        </a:rPr>
                        <a:t>Resultado 2022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000">
                          <a:effectLst/>
                        </a:rPr>
                        <a:t>Resultado 2023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0" fontAlgn="b"/>
                      <a:r>
                        <a:rPr lang="pt-BR" sz="1000">
                          <a:effectLst/>
                        </a:rPr>
                        <a:t>Resultado 2024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"/>
                      <a:r>
                        <a:rPr lang="pt-BR" sz="1000">
                          <a:effectLst/>
                        </a:rPr>
                        <a:t>Resultado 2025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867520"/>
                  </a:ext>
                </a:extLst>
              </a:tr>
              <a:tr h="6982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725766"/>
                  </a:ext>
                </a:extLst>
              </a:tr>
              <a:tr h="346283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pt-BR" sz="1000">
                          <a:effectLst/>
                        </a:rPr>
                        <a:t>Ações Estratégicas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1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</a:rPr>
                        <a:t>0/0 concluído 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95625"/>
                  </a:ext>
                </a:extLst>
              </a:tr>
              <a:tr h="153273"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Roboto" panose="02000000000000000000" pitchFamily="2" charset="0"/>
                        </a:rPr>
                        <a:t>Iniciativas</a:t>
                      </a:r>
                    </a:p>
                  </a:txBody>
                  <a:tcPr marL="21288" marR="21288" marT="14192" marB="1419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0" fontAlgn="b"/>
                      <a:r>
                        <a:rPr lang="pt-BR" sz="800" b="0">
                          <a:effectLst/>
                          <a:latin typeface="Roboto" panose="02000000000000000000" pitchFamily="2" charset="0"/>
                        </a:rPr>
                        <a:t>Responsáveis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Roboto" panose="02000000000000000000" pitchFamily="2" charset="0"/>
                        </a:rPr>
                        <a:t>Prazo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0" fontAlgn="b"/>
                      <a:r>
                        <a:rPr lang="pt-BR" sz="800" b="0">
                          <a:effectLst/>
                          <a:latin typeface="Roboto" panose="02000000000000000000" pitchFamily="2" charset="0"/>
                        </a:rPr>
                        <a:t>Situação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029712"/>
                  </a:ext>
                </a:extLst>
              </a:tr>
              <a:tr h="153273"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800" b="0">
                          <a:effectLst/>
                          <a:latin typeface="Roboto" panose="02000000000000000000" pitchFamily="2" charset="0"/>
                        </a:rPr>
                        <a:t>Início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800" b="0">
                          <a:effectLst/>
                          <a:latin typeface="Roboto" panose="02000000000000000000" pitchFamily="2" charset="0"/>
                        </a:rPr>
                        <a:t>Término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421526"/>
                  </a:ext>
                </a:extLst>
              </a:tr>
              <a:tr h="187334">
                <a:tc gridSpan="3"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 dirty="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599536"/>
                  </a:ext>
                </a:extLst>
              </a:tr>
              <a:tr h="187334">
                <a:tc gridSpan="3"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65651"/>
                  </a:ext>
                </a:extLst>
              </a:tr>
              <a:tr h="187334">
                <a:tc gridSpan="3"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 dirty="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30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360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92546"/>
            <a:ext cx="8458200" cy="1080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800" dirty="0">
                <a:solidFill>
                  <a:srgbClr val="94BF6E"/>
                </a:solidFill>
              </a:rPr>
              <a:t>Planos de Ação (</a:t>
            </a:r>
            <a:r>
              <a:rPr lang="pt-BR" sz="2800" dirty="0">
                <a:solidFill>
                  <a:srgbClr val="94BF6E"/>
                </a:solidFill>
              </a:rPr>
              <a:t>exemplos)</a:t>
            </a:r>
            <a:endParaRPr sz="28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49154" name="AutoShape 2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156" name="AutoShape 4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Picture 4" descr="Trello Icon - Download in Flat Style">
            <a:extLst>
              <a:ext uri="{FF2B5EF4-FFF2-40B4-BE49-F238E27FC236}">
                <a16:creationId xmlns:a16="http://schemas.microsoft.com/office/drawing/2014/main" id="{78EDB946-3AF3-40A1-9534-8CA5F46E9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26969" b="22945"/>
          <a:stretch>
            <a:fillRect/>
          </a:stretch>
        </p:blipFill>
        <p:spPr bwMode="auto">
          <a:xfrm>
            <a:off x="611560" y="1257063"/>
            <a:ext cx="1509142" cy="755869"/>
          </a:xfrm>
          <a:prstGeom prst="rect">
            <a:avLst/>
          </a:prstGeom>
          <a:noFill/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A63E28E8-513F-4AB6-9D36-6C1236069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b="11593"/>
          <a:stretch/>
        </p:blipFill>
        <p:spPr bwMode="auto">
          <a:xfrm>
            <a:off x="611560" y="2427734"/>
            <a:ext cx="1324565" cy="21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94C4F77-EE00-452D-85F6-04B752904D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752" y="1310867"/>
            <a:ext cx="5904927" cy="350853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342C969-CCBA-49C9-896E-692F549563EE}"/>
              </a:ext>
            </a:extLst>
          </p:cNvPr>
          <p:cNvSpPr/>
          <p:nvPr/>
        </p:nvSpPr>
        <p:spPr>
          <a:xfrm>
            <a:off x="2843808" y="2715766"/>
            <a:ext cx="86409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844BC04-B751-43EC-8A30-1760F7E2E1AD}"/>
              </a:ext>
            </a:extLst>
          </p:cNvPr>
          <p:cNvSpPr/>
          <p:nvPr/>
        </p:nvSpPr>
        <p:spPr>
          <a:xfrm>
            <a:off x="2843808" y="3219822"/>
            <a:ext cx="230425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AC957A1-E1AC-402D-912D-BA5089ECECC3}"/>
              </a:ext>
            </a:extLst>
          </p:cNvPr>
          <p:cNvSpPr/>
          <p:nvPr/>
        </p:nvSpPr>
        <p:spPr>
          <a:xfrm>
            <a:off x="6732239" y="2787774"/>
            <a:ext cx="1112405" cy="1815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5614F14-6BFC-44FD-B916-72536FA407DB}"/>
              </a:ext>
            </a:extLst>
          </p:cNvPr>
          <p:cNvSpPr/>
          <p:nvPr/>
        </p:nvSpPr>
        <p:spPr>
          <a:xfrm>
            <a:off x="2862468" y="1634998"/>
            <a:ext cx="4841985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760191"/>
      </p:ext>
    </p:extLst>
  </p:cSld>
  <p:clrMapOvr>
    <a:masterClrMapping/>
  </p:clrMapOvr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8833</TotalTime>
  <Words>378</Words>
  <Application>Microsoft Office PowerPoint</Application>
  <PresentationFormat>Apresentação na tela (16:9)</PresentationFormat>
  <Paragraphs>121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Roboto Slab</vt:lpstr>
      <vt:lpstr>Sarala</vt:lpstr>
      <vt:lpstr>Roboto</vt:lpstr>
      <vt:lpstr>Arial</vt:lpstr>
      <vt:lpstr>Nixie One</vt:lpstr>
      <vt:lpstr>Warwick template</vt:lpstr>
      <vt:lpstr>Planejamento Estratégico Planos de Ação  </vt:lpstr>
      <vt:lpstr>Agenda</vt:lpstr>
      <vt:lpstr>Processo  de Planejamento Estratégico </vt:lpstr>
      <vt:lpstr>Planos de Ação</vt:lpstr>
      <vt:lpstr>Planos de Ação</vt:lpstr>
      <vt:lpstr>Plano de ação - 5W2H</vt:lpstr>
      <vt:lpstr>Planos de Ação (exemplos)</vt:lpstr>
      <vt:lpstr>Planos de Ação (exemplos)</vt:lpstr>
      <vt:lpstr>Planos de Ação (exemplos)</vt:lpstr>
      <vt:lpstr>Planos de Ação (exemplos)</vt:lpstr>
      <vt:lpstr>Planos de Ação (dicas)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Joana</dc:creator>
  <cp:lastModifiedBy>Rafael Rodrigues Carvalho</cp:lastModifiedBy>
  <cp:revision>660</cp:revision>
  <dcterms:modified xsi:type="dcterms:W3CDTF">2022-01-19T20:51:43Z</dcterms:modified>
</cp:coreProperties>
</file>