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Default Extension="wdp" ContentType="image/vnd.ms-photo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28"/>
  </p:notesMasterIdLst>
  <p:sldIdLst>
    <p:sldId id="256" r:id="rId2"/>
    <p:sldId id="318" r:id="rId3"/>
    <p:sldId id="288" r:id="rId4"/>
    <p:sldId id="289" r:id="rId5"/>
    <p:sldId id="290" r:id="rId6"/>
    <p:sldId id="301" r:id="rId7"/>
    <p:sldId id="302" r:id="rId8"/>
    <p:sldId id="312" r:id="rId9"/>
    <p:sldId id="303" r:id="rId10"/>
    <p:sldId id="291" r:id="rId11"/>
    <p:sldId id="292" r:id="rId12"/>
    <p:sldId id="293" r:id="rId13"/>
    <p:sldId id="299" r:id="rId14"/>
    <p:sldId id="313" r:id="rId15"/>
    <p:sldId id="320" r:id="rId16"/>
    <p:sldId id="315" r:id="rId17"/>
    <p:sldId id="314" r:id="rId18"/>
    <p:sldId id="304" r:id="rId19"/>
    <p:sldId id="305" r:id="rId20"/>
    <p:sldId id="307" r:id="rId21"/>
    <p:sldId id="308" r:id="rId22"/>
    <p:sldId id="310" r:id="rId23"/>
    <p:sldId id="309" r:id="rId24"/>
    <p:sldId id="311" r:id="rId25"/>
    <p:sldId id="319" r:id="rId26"/>
    <p:sldId id="280" r:id="rId27"/>
  </p:sldIdLst>
  <p:sldSz cx="9144000" cy="5143500" type="screen16x9"/>
  <p:notesSz cx="6858000" cy="9144000"/>
  <p:embeddedFontLst>
    <p:embeddedFont>
      <p:font typeface="Roboto Slab" charset="0"/>
      <p:regular r:id="rId29"/>
      <p:bold r:id="rId30"/>
    </p:embeddedFont>
    <p:embeddedFont>
      <p:font typeface="Nixie One" charset="0"/>
      <p:regular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3300"/>
    <a:srgbClr val="CC6600"/>
    <a:srgbClr val="18637B"/>
    <a:srgbClr val="FFFF66"/>
    <a:srgbClr val="6E9D45"/>
    <a:srgbClr val="16575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9424AA01-677E-4B3F-866E-0B0BC4DA0CBA}">
  <a:tblStyle styleId="{9424AA01-677E-4B3F-866E-0B0BC4DA0CB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>
    <p:restoredLeft sz="9632" autoAdjust="0"/>
    <p:restoredTop sz="94598" autoAdjust="0"/>
  </p:normalViewPr>
  <p:slideViewPr>
    <p:cSldViewPr>
      <p:cViewPr varScale="1">
        <p:scale>
          <a:sx n="75" d="100"/>
          <a:sy n="75" d="100"/>
        </p:scale>
        <p:origin x="-108" y="-13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35267222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cd36154fc_196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cd36154fc_196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270426859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7" name="Google Shape;437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4288500"/>
            <a:ext cx="9144000" cy="247500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0" y="0"/>
            <a:ext cx="9144000" cy="530700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0" y="500626"/>
            <a:ext cx="9144000" cy="3824100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0" y="4493605"/>
            <a:ext cx="9144000" cy="1182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0" y="4584075"/>
            <a:ext cx="9144000" cy="559500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685800" y="2601425"/>
            <a:ext cx="5810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0"/>
          <p:cNvSpPr/>
          <p:nvPr/>
        </p:nvSpPr>
        <p:spPr>
          <a:xfrm>
            <a:off x="0" y="0"/>
            <a:ext cx="247200" cy="530700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86" name="Google Shape;86;p10"/>
          <p:cNvSpPr/>
          <p:nvPr/>
        </p:nvSpPr>
        <p:spPr>
          <a:xfrm>
            <a:off x="0" y="500625"/>
            <a:ext cx="247200" cy="1058700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0"/>
          <p:cNvSpPr/>
          <p:nvPr/>
        </p:nvSpPr>
        <p:spPr>
          <a:xfrm>
            <a:off x="0" y="1553406"/>
            <a:ext cx="247200" cy="1532700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0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0"/>
          <p:cNvSpPr/>
          <p:nvPr/>
        </p:nvSpPr>
        <p:spPr>
          <a:xfrm>
            <a:off x="0" y="3691500"/>
            <a:ext cx="247200" cy="1452000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0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tyle B">
  <p:cSld name="BLANK_1_1_1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2"/>
          <p:cNvSpPr/>
          <p:nvPr/>
        </p:nvSpPr>
        <p:spPr>
          <a:xfrm>
            <a:off x="0" y="4294550"/>
            <a:ext cx="9144000" cy="241200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12"/>
          <p:cNvSpPr/>
          <p:nvPr/>
        </p:nvSpPr>
        <p:spPr>
          <a:xfrm>
            <a:off x="0" y="0"/>
            <a:ext cx="9144000" cy="530700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101" name="Google Shape;101;p12"/>
          <p:cNvSpPr/>
          <p:nvPr/>
        </p:nvSpPr>
        <p:spPr>
          <a:xfrm>
            <a:off x="0" y="500626"/>
            <a:ext cx="9144000" cy="3824100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12"/>
          <p:cNvSpPr/>
          <p:nvPr/>
        </p:nvSpPr>
        <p:spPr>
          <a:xfrm>
            <a:off x="0" y="4493605"/>
            <a:ext cx="9144000" cy="1182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12"/>
          <p:cNvSpPr/>
          <p:nvPr/>
        </p:nvSpPr>
        <p:spPr>
          <a:xfrm>
            <a:off x="0" y="4584075"/>
            <a:ext cx="9144000" cy="559500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12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>
            <a:spLocks noGrp="1"/>
          </p:cNvSpPr>
          <p:nvPr>
            <p:ph type="ctrTitle"/>
          </p:nvPr>
        </p:nvSpPr>
        <p:spPr>
          <a:xfrm>
            <a:off x="4113600" y="2878750"/>
            <a:ext cx="4505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4800"/>
              <a:buNone/>
              <a:defRPr sz="4800">
                <a:solidFill>
                  <a:srgbClr val="11445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4800"/>
              <a:buNone/>
              <a:defRPr sz="4800">
                <a:solidFill>
                  <a:srgbClr val="11445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4800"/>
              <a:buNone/>
              <a:defRPr sz="4800">
                <a:solidFill>
                  <a:srgbClr val="11445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4800"/>
              <a:buNone/>
              <a:defRPr sz="4800">
                <a:solidFill>
                  <a:srgbClr val="11445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4800"/>
              <a:buNone/>
              <a:defRPr sz="4800">
                <a:solidFill>
                  <a:srgbClr val="11445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4800"/>
              <a:buNone/>
              <a:defRPr sz="4800">
                <a:solidFill>
                  <a:srgbClr val="11445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4800"/>
              <a:buNone/>
              <a:defRPr sz="4800">
                <a:solidFill>
                  <a:srgbClr val="11445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4800"/>
              <a:buNone/>
              <a:defRPr sz="4800">
                <a:solidFill>
                  <a:srgbClr val="11445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4800"/>
              <a:buNone/>
              <a:defRPr sz="4800">
                <a:solidFill>
                  <a:srgbClr val="114454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1"/>
          </p:nvPr>
        </p:nvSpPr>
        <p:spPr>
          <a:xfrm>
            <a:off x="4113600" y="3983050"/>
            <a:ext cx="45057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ts val="1800"/>
              <a:buNone/>
              <a:defRPr sz="1800" b="1">
                <a:solidFill>
                  <a:srgbClr val="94BF6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ts val="1800"/>
              <a:buNone/>
              <a:defRPr sz="1800" b="1">
                <a:solidFill>
                  <a:srgbClr val="94BF6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ts val="1800"/>
              <a:buNone/>
              <a:defRPr sz="1800" b="1">
                <a:solidFill>
                  <a:srgbClr val="94BF6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ts val="1800"/>
              <a:buNone/>
              <a:defRPr b="1">
                <a:solidFill>
                  <a:srgbClr val="94BF6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ts val="1800"/>
              <a:buNone/>
              <a:defRPr b="1">
                <a:solidFill>
                  <a:srgbClr val="94BF6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ts val="1800"/>
              <a:buNone/>
              <a:defRPr b="1">
                <a:solidFill>
                  <a:srgbClr val="94BF6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ts val="1800"/>
              <a:buNone/>
              <a:defRPr b="1">
                <a:solidFill>
                  <a:srgbClr val="94BF6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ts val="1800"/>
              <a:buNone/>
              <a:defRPr b="1">
                <a:solidFill>
                  <a:srgbClr val="94BF6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ts val="1800"/>
              <a:buNone/>
              <a:defRPr b="1">
                <a:solidFill>
                  <a:srgbClr val="94BF6E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3"/>
          <p:cNvSpPr/>
          <p:nvPr/>
        </p:nvSpPr>
        <p:spPr>
          <a:xfrm>
            <a:off x="0" y="4288499"/>
            <a:ext cx="3474300" cy="247500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3"/>
          <p:cNvSpPr/>
          <p:nvPr/>
        </p:nvSpPr>
        <p:spPr>
          <a:xfrm>
            <a:off x="0" y="0"/>
            <a:ext cx="3474300" cy="530700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21" name="Google Shape;21;p3"/>
          <p:cNvSpPr/>
          <p:nvPr/>
        </p:nvSpPr>
        <p:spPr>
          <a:xfrm>
            <a:off x="0" y="500626"/>
            <a:ext cx="3474300" cy="3824100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3"/>
          <p:cNvSpPr/>
          <p:nvPr/>
        </p:nvSpPr>
        <p:spPr>
          <a:xfrm>
            <a:off x="0" y="4493604"/>
            <a:ext cx="3474300" cy="1182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3"/>
          <p:cNvSpPr/>
          <p:nvPr/>
        </p:nvSpPr>
        <p:spPr>
          <a:xfrm>
            <a:off x="0" y="4584075"/>
            <a:ext cx="3474300" cy="559500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146025" y="1767275"/>
            <a:ext cx="7540800" cy="31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rgbClr val="114454"/>
              </a:buClr>
              <a:buSzPts val="3000"/>
              <a:buFont typeface="Nixie One"/>
              <a:buChar char="▪"/>
              <a:defRPr sz="30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▫"/>
              <a:defRPr sz="24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■"/>
              <a:defRPr sz="24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6" r:id="rId2"/>
    <p:sldLayoutId id="2147483658" r:id="rId3"/>
    <p:sldLayoutId id="2147483660" r:id="rId4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4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proplan.ufrpe.br/sites/ww2.proplan.ufrpe.br/files/GUIA_PR%C3%81TICO_DE_PLANEJAMENTO_ESTRAT%C3%89GICO_NA_UFRPE_2020_0.pdf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roplan.ufrpe.br/node/588" TargetMode="Externa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3"/>
          <p:cNvSpPr txBox="1">
            <a:spLocks noGrp="1"/>
          </p:cNvSpPr>
          <p:nvPr>
            <p:ph type="ctrTitle"/>
          </p:nvPr>
        </p:nvSpPr>
        <p:spPr>
          <a:xfrm>
            <a:off x="685800" y="3147814"/>
            <a:ext cx="7918648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Planejamento </a:t>
            </a:r>
            <a:r>
              <a:rPr lang="en" sz="2800" dirty="0" smtClean="0"/>
              <a:t>Estratégico</a:t>
            </a:r>
            <a:br>
              <a:rPr lang="en" sz="2800" dirty="0" smtClean="0"/>
            </a:br>
            <a:r>
              <a:rPr lang="en" sz="2000" b="0" dirty="0" smtClean="0"/>
              <a:t>Análise Ambiental</a:t>
            </a:r>
            <a:r>
              <a:rPr lang="en" sz="2800" dirty="0"/>
              <a:t/>
            </a:r>
            <a:br>
              <a:rPr lang="en" sz="2800" dirty="0"/>
            </a:br>
            <a:r>
              <a:rPr lang="en" sz="2800" dirty="0"/>
              <a:t/>
            </a:r>
            <a:br>
              <a:rPr lang="en" sz="2800" dirty="0"/>
            </a:br>
            <a:endParaRPr sz="2800" dirty="0">
              <a:solidFill>
                <a:srgbClr val="FF0000"/>
              </a:solidFill>
            </a:endParaRPr>
          </a:p>
        </p:txBody>
      </p:sp>
      <p:pic>
        <p:nvPicPr>
          <p:cNvPr id="11" name="Picture 4" descr="https://trello-attachments.s3.amazonaws.com/5c3772562a3d78641fd6677c/5d6eb422f8bffe28c764c0da/298035a3098b857f550360c0fea5b847/Proplan_2019_UFRPE.png"/>
          <p:cNvPicPr>
            <a:picLocks noChangeAspect="1" noChangeArrowheads="1"/>
          </p:cNvPicPr>
          <p:nvPr/>
        </p:nvPicPr>
        <p:blipFill>
          <a:blip r:embed="rId3" cstate="print"/>
          <a:srcRect l="18142" r="67574" b="54442"/>
          <a:stretch>
            <a:fillRect/>
          </a:stretch>
        </p:blipFill>
        <p:spPr bwMode="auto">
          <a:xfrm>
            <a:off x="685800" y="592860"/>
            <a:ext cx="1296143" cy="1220429"/>
          </a:xfrm>
          <a:prstGeom prst="rect">
            <a:avLst/>
          </a:prstGeom>
          <a:noFill/>
        </p:spPr>
      </p:pic>
      <p:pic>
        <p:nvPicPr>
          <p:cNvPr id="18" name="Picture 5" descr="C:\Users\Joana\Desktop\CPDI\PROPLAN_BRANC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699542"/>
            <a:ext cx="2273255" cy="848412"/>
          </a:xfrm>
          <a:prstGeom prst="rect">
            <a:avLst/>
          </a:prstGeom>
          <a:noFill/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33834" t="18571" r="34139" b="12321"/>
          <a:stretch>
            <a:fillRect/>
          </a:stretch>
        </p:blipFill>
        <p:spPr bwMode="auto">
          <a:xfrm>
            <a:off x="5582715" y="592860"/>
            <a:ext cx="875211" cy="1061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9"/>
          <p:cNvSpPr txBox="1">
            <a:spLocks noGrp="1"/>
          </p:cNvSpPr>
          <p:nvPr>
            <p:ph type="ctrTitle" idx="4294967295"/>
          </p:nvPr>
        </p:nvSpPr>
        <p:spPr>
          <a:xfrm>
            <a:off x="685800" y="115806"/>
            <a:ext cx="7990656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 smtClean="0">
                <a:solidFill>
                  <a:srgbClr val="94BF6E"/>
                </a:solidFill>
              </a:rPr>
              <a:t>Matriz SWOT</a:t>
            </a:r>
            <a:endParaRPr sz="4000" dirty="0">
              <a:solidFill>
                <a:srgbClr val="94BF6E"/>
              </a:solidFill>
            </a:endParaRPr>
          </a:p>
        </p:txBody>
      </p:sp>
      <p:sp>
        <p:nvSpPr>
          <p:cNvPr id="187" name="Google Shape;187;p19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/>
          </a:p>
        </p:txBody>
      </p:sp>
      <p:pic>
        <p:nvPicPr>
          <p:cNvPr id="29" name="Imagem 28">
            <a:extLst>
              <a:ext uri="{FF2B5EF4-FFF2-40B4-BE49-F238E27FC236}">
                <a16:creationId xmlns:a16="http://schemas.microsoft.com/office/drawing/2014/main" xmlns="" id="{6BFAC9FF-8994-43B4-B576-E1DBFC07E4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3011" b="91115" l="8159" r="91797">
                        <a14:foregroundMark x1="25011" y1="61970" x2="25011" y2="61970"/>
                        <a14:foregroundMark x1="16407" y1="73123" x2="16407" y2="73123"/>
                        <a14:foregroundMark x1="23718" y1="71710" x2="23718" y2="71710"/>
                        <a14:foregroundMark x1="31074" y1="71413" x2="31074" y2="71413"/>
                        <a14:foregroundMark x1="34329" y1="71487" x2="34329" y2="71487"/>
                        <a14:foregroundMark x1="40125" y1="71859" x2="40125" y2="71859"/>
                        <a14:foregroundMark x1="46099" y1="71859" x2="46099" y2="71859"/>
                        <a14:foregroundMark x1="52162" y1="71004" x2="52162" y2="71004"/>
                        <a14:foregroundMark x1="57245" y1="71227" x2="57245" y2="71227"/>
                        <a14:foregroundMark x1="60232" y1="71227" x2="60232" y2="71227"/>
                        <a14:foregroundMark x1="67900" y1="71152" x2="67900" y2="71152"/>
                        <a14:foregroundMark x1="73874" y1="71152" x2="73874" y2="71152"/>
                        <a14:foregroundMark x1="80651" y1="71152" x2="80651" y2="71152"/>
                        <a14:foregroundMark x1="15158" y1="77807" x2="15158" y2="77807"/>
                        <a14:foregroundMark x1="18591" y1="77881" x2="18591" y2="77881"/>
                        <a14:foregroundMark x1="24209" y1="78253" x2="24209" y2="78253"/>
                        <a14:foregroundMark x1="31164" y1="79182" x2="31164" y2="79182"/>
                        <a14:foregroundMark x1="36781" y1="79554" x2="36781" y2="79554"/>
                        <a14:foregroundMark x1="43201" y1="79926" x2="43201" y2="79926"/>
                        <a14:foregroundMark x1="49710" y1="79851" x2="49710" y2="79851"/>
                        <a14:foregroundMark x1="57601" y1="80074" x2="57601" y2="80074"/>
                        <a14:foregroundMark x1="63486" y1="79777" x2="63486" y2="79777"/>
                        <a14:foregroundMark x1="70531" y1="80149" x2="70531" y2="80149"/>
                        <a14:foregroundMark x1="76951" y1="80223" x2="76951" y2="80223"/>
                        <a14:foregroundMark x1="83549" y1="80223" x2="83549" y2="80223"/>
                        <a14:foregroundMark x1="14311" y1="87175" x2="14311" y2="87175"/>
                        <a14:foregroundMark x1="16942" y1="86952" x2="16942" y2="86952"/>
                        <a14:foregroundMark x1="25279" y1="86877" x2="25279" y2="86877"/>
                        <a14:foregroundMark x1="30807" y1="87026" x2="30807" y2="87026"/>
                        <a14:foregroundMark x1="36335" y1="87100" x2="36335" y2="87100"/>
                        <a14:foregroundMark x1="42577" y1="87249" x2="42577" y2="87249"/>
                        <a14:foregroundMark x1="50334" y1="88216" x2="50334" y2="88216"/>
                        <a14:foregroundMark x1="56977" y1="87323" x2="56977" y2="87323"/>
                        <a14:foregroundMark x1="64735" y1="87398" x2="64735" y2="87398"/>
                        <a14:foregroundMark x1="70441" y1="87323" x2="70441" y2="87323"/>
                        <a14:foregroundMark x1="77753" y1="87323" x2="77753" y2="87323"/>
                        <a14:foregroundMark x1="84307" y1="87472" x2="84307" y2="87472"/>
                        <a14:backgroundMark x1="47258" y1="71078" x2="47258" y2="71078"/>
                        <a14:backgroundMark x1="61926" y1="71933" x2="61926" y2="71933"/>
                        <a14:backgroundMark x1="68524" y1="71933" x2="68524" y2="71933"/>
                        <a14:backgroundMark x1="76148" y1="72082" x2="76148" y2="72082"/>
                        <a14:backgroundMark x1="26884" y1="80149" x2="26884" y2="80149"/>
                        <a14:backgroundMark x1="38654" y1="78885" x2="38654" y2="78885"/>
                        <a14:backgroundMark x1="44984" y1="79851" x2="44984" y2="79851"/>
                        <a14:backgroundMark x1="59206" y1="79033" x2="59206" y2="79033"/>
                        <a14:backgroundMark x1="72537" y1="78885" x2="72537" y2="78885"/>
                        <a14:backgroundMark x1="78600" y1="80074" x2="78600" y2="80074"/>
                        <a14:backgroundMark x1="12350" y1="87993" x2="12350" y2="87993"/>
                        <a14:backgroundMark x1="26884" y1="87249" x2="26884" y2="87249"/>
                        <a14:backgroundMark x1="38297" y1="87249" x2="38297" y2="87249"/>
                        <a14:backgroundMark x1="52073" y1="88067" x2="52073" y2="88067"/>
                        <a14:backgroundMark x1="65938" y1="86989" x2="65938" y2="86989"/>
                        <a14:backgroundMark x1="66117" y1="88996" x2="66117" y2="889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83010" y="-20538"/>
            <a:ext cx="513326" cy="615627"/>
          </a:xfrm>
          <a:prstGeom prst="rect">
            <a:avLst/>
          </a:prstGeom>
        </p:spPr>
      </p:pic>
      <p:pic>
        <p:nvPicPr>
          <p:cNvPr id="30" name="Picture 4" descr="https://trello-attachments.s3.amazonaws.com/5c3772562a3d78641fd6677c/5d6eb422f8bffe28c764c0da/298035a3098b857f550360c0fea5b847/Proplan_2019_UFRPE.png"/>
          <p:cNvPicPr>
            <a:picLocks noChangeAspect="1" noChangeArrowheads="1"/>
          </p:cNvPicPr>
          <p:nvPr/>
        </p:nvPicPr>
        <p:blipFill>
          <a:blip r:embed="rId5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7704454" y="90274"/>
            <a:ext cx="1332042" cy="393244"/>
          </a:xfrm>
          <a:prstGeom prst="rect">
            <a:avLst/>
          </a:prstGeom>
          <a:noFill/>
        </p:spPr>
      </p:pic>
      <p:sp>
        <p:nvSpPr>
          <p:cNvPr id="38" name="Google Shape;175;p19"/>
          <p:cNvSpPr txBox="1">
            <a:spLocks/>
          </p:cNvSpPr>
          <p:nvPr/>
        </p:nvSpPr>
        <p:spPr>
          <a:xfrm>
            <a:off x="611560" y="1563638"/>
            <a:ext cx="8064896" cy="3168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indent="-419100" algn="just">
              <a:spcBef>
                <a:spcPts val="600"/>
              </a:spcBef>
              <a:buClr>
                <a:srgbClr val="114454"/>
              </a:buClr>
              <a:buSzPts val="3000"/>
              <a:buFont typeface="Wingdings" panose="05000000000000000000" pitchFamily="2" charset="2"/>
              <a:buChar char="§"/>
            </a:pPr>
            <a:r>
              <a:rPr lang="pt-BR" sz="1600" smtClean="0">
                <a:solidFill>
                  <a:srgbClr val="114454"/>
                </a:solidFill>
                <a:latin typeface="+mn-lt"/>
                <a:ea typeface="Nixie One"/>
                <a:cs typeface="Nixie One"/>
                <a:sym typeface="Nixie One"/>
              </a:rPr>
              <a:t>O </a:t>
            </a:r>
            <a:r>
              <a:rPr lang="pt-BR" sz="1600" dirty="0" smtClean="0">
                <a:solidFill>
                  <a:srgbClr val="114454"/>
                </a:solidFill>
                <a:latin typeface="+mn-lt"/>
                <a:ea typeface="Nixie One"/>
                <a:cs typeface="Nixie One"/>
                <a:sym typeface="Nixie One"/>
              </a:rPr>
              <a:t>nome SWOT provém de quatro palavras que começam com as letras da sigla:</a:t>
            </a:r>
          </a:p>
          <a:p>
            <a:pPr marL="803275" indent="0" fontAlgn="base">
              <a:buNone/>
            </a:pPr>
            <a:r>
              <a:rPr lang="pt-BR" sz="1600" dirty="0" smtClean="0">
                <a:solidFill>
                  <a:srgbClr val="114454"/>
                </a:solidFill>
                <a:ea typeface="Nixie One"/>
                <a:cs typeface="Nixie One"/>
                <a:sym typeface="Nixie One"/>
              </a:rPr>
              <a:t>- </a:t>
            </a:r>
            <a:r>
              <a:rPr lang="pt-BR" sz="1600" b="1" dirty="0" err="1" smtClean="0">
                <a:solidFill>
                  <a:srgbClr val="114454"/>
                </a:solidFill>
                <a:ea typeface="Nixie One"/>
                <a:cs typeface="Nixie One"/>
                <a:sym typeface="Nixie One"/>
              </a:rPr>
              <a:t>S</a:t>
            </a:r>
            <a:r>
              <a:rPr lang="pt-BR" sz="1600" dirty="0" err="1" smtClean="0">
                <a:solidFill>
                  <a:srgbClr val="114454"/>
                </a:solidFill>
                <a:ea typeface="Nixie One"/>
                <a:cs typeface="Nixie One"/>
                <a:sym typeface="Nixie One"/>
              </a:rPr>
              <a:t>trengths</a:t>
            </a:r>
            <a:r>
              <a:rPr lang="pt-BR" sz="1600" dirty="0" smtClean="0">
                <a:solidFill>
                  <a:srgbClr val="114454"/>
                </a:solidFill>
                <a:ea typeface="Nixie One"/>
                <a:cs typeface="Nixie One"/>
                <a:sym typeface="Nixie One"/>
              </a:rPr>
              <a:t>, que significa</a:t>
            </a:r>
            <a:r>
              <a:rPr lang="pt-BR" sz="1600" smtClean="0">
                <a:solidFill>
                  <a:srgbClr val="114454"/>
                </a:solidFill>
                <a:ea typeface="Nixie One"/>
                <a:cs typeface="Nixie One"/>
                <a:sym typeface="Nixie One"/>
              </a:rPr>
              <a:t> </a:t>
            </a:r>
            <a:r>
              <a:rPr lang="pt-BR" sz="1600" b="1" dirty="0" smtClean="0">
                <a:solidFill>
                  <a:srgbClr val="114454"/>
                </a:solidFill>
                <a:ea typeface="Nixie One"/>
                <a:cs typeface="Nixie One"/>
                <a:sym typeface="Nixie One"/>
              </a:rPr>
              <a:t>F</a:t>
            </a:r>
            <a:r>
              <a:rPr lang="pt-BR" sz="1600" b="1" smtClean="0">
                <a:solidFill>
                  <a:srgbClr val="114454"/>
                </a:solidFill>
                <a:ea typeface="Nixie One"/>
                <a:cs typeface="Nixie One"/>
                <a:sym typeface="Nixie One"/>
              </a:rPr>
              <a:t>orças</a:t>
            </a:r>
            <a:r>
              <a:rPr lang="pt-BR" sz="1600" dirty="0" smtClean="0">
                <a:solidFill>
                  <a:srgbClr val="114454"/>
                </a:solidFill>
                <a:ea typeface="Nixie One"/>
                <a:cs typeface="Nixie One"/>
                <a:sym typeface="Nixie One"/>
              </a:rPr>
              <a:t>;</a:t>
            </a:r>
          </a:p>
          <a:p>
            <a:pPr marL="803275" indent="0" fontAlgn="base">
              <a:buNone/>
            </a:pPr>
            <a:r>
              <a:rPr lang="pt-BR" sz="1600" dirty="0" smtClean="0">
                <a:solidFill>
                  <a:srgbClr val="114454"/>
                </a:solidFill>
                <a:ea typeface="Nixie One"/>
                <a:cs typeface="Nixie One"/>
                <a:sym typeface="Nixie One"/>
              </a:rPr>
              <a:t>- </a:t>
            </a:r>
            <a:r>
              <a:rPr lang="pt-BR" sz="1600" b="1" dirty="0" err="1" smtClean="0">
                <a:solidFill>
                  <a:srgbClr val="114454"/>
                </a:solidFill>
                <a:ea typeface="Nixie One"/>
                <a:cs typeface="Nixie One"/>
                <a:sym typeface="Nixie One"/>
              </a:rPr>
              <a:t>W</a:t>
            </a:r>
            <a:r>
              <a:rPr lang="pt-BR" sz="1600" dirty="0" err="1" smtClean="0">
                <a:solidFill>
                  <a:srgbClr val="114454"/>
                </a:solidFill>
                <a:ea typeface="Nixie One"/>
                <a:cs typeface="Nixie One"/>
                <a:sym typeface="Nixie One"/>
              </a:rPr>
              <a:t>eaknesses</a:t>
            </a:r>
            <a:r>
              <a:rPr lang="pt-BR" sz="1600" dirty="0" smtClean="0">
                <a:solidFill>
                  <a:srgbClr val="114454"/>
                </a:solidFill>
                <a:ea typeface="Nixie One"/>
                <a:cs typeface="Nixie One"/>
                <a:sym typeface="Nixie One"/>
              </a:rPr>
              <a:t>, que significa</a:t>
            </a:r>
            <a:r>
              <a:rPr lang="pt-BR" sz="1600" smtClean="0">
                <a:solidFill>
                  <a:srgbClr val="114454"/>
                </a:solidFill>
                <a:ea typeface="Nixie One"/>
                <a:cs typeface="Nixie One"/>
                <a:sym typeface="Nixie One"/>
              </a:rPr>
              <a:t> </a:t>
            </a:r>
            <a:r>
              <a:rPr lang="pt-BR" sz="1600" b="1" dirty="0" smtClean="0">
                <a:solidFill>
                  <a:srgbClr val="114454"/>
                </a:solidFill>
                <a:ea typeface="Nixie One"/>
                <a:cs typeface="Nixie One"/>
                <a:sym typeface="Nixie One"/>
              </a:rPr>
              <a:t>F</a:t>
            </a:r>
            <a:r>
              <a:rPr lang="pt-BR" sz="1600" b="1" smtClean="0">
                <a:solidFill>
                  <a:srgbClr val="114454"/>
                </a:solidFill>
                <a:ea typeface="Nixie One"/>
                <a:cs typeface="Nixie One"/>
                <a:sym typeface="Nixie One"/>
              </a:rPr>
              <a:t>raquezas</a:t>
            </a:r>
            <a:r>
              <a:rPr lang="pt-BR" sz="1600" dirty="0" smtClean="0">
                <a:solidFill>
                  <a:srgbClr val="114454"/>
                </a:solidFill>
                <a:ea typeface="Nixie One"/>
                <a:cs typeface="Nixie One"/>
                <a:sym typeface="Nixie One"/>
              </a:rPr>
              <a:t>;</a:t>
            </a:r>
          </a:p>
          <a:p>
            <a:pPr marL="803275" indent="0" fontAlgn="base">
              <a:buNone/>
            </a:pPr>
            <a:r>
              <a:rPr lang="pt-BR" sz="1600" dirty="0" smtClean="0">
                <a:solidFill>
                  <a:srgbClr val="114454"/>
                </a:solidFill>
                <a:ea typeface="Nixie One"/>
                <a:cs typeface="Nixie One"/>
                <a:sym typeface="Nixie One"/>
              </a:rPr>
              <a:t>- </a:t>
            </a:r>
            <a:r>
              <a:rPr lang="pt-BR" sz="1600" b="1" dirty="0" err="1" smtClean="0">
                <a:solidFill>
                  <a:srgbClr val="114454"/>
                </a:solidFill>
                <a:ea typeface="Nixie One"/>
                <a:cs typeface="Nixie One"/>
                <a:sym typeface="Nixie One"/>
              </a:rPr>
              <a:t>O</a:t>
            </a:r>
            <a:r>
              <a:rPr lang="pt-BR" sz="1600" dirty="0" err="1" smtClean="0">
                <a:solidFill>
                  <a:srgbClr val="114454"/>
                </a:solidFill>
                <a:ea typeface="Nixie One"/>
                <a:cs typeface="Nixie One"/>
                <a:sym typeface="Nixie One"/>
              </a:rPr>
              <a:t>pportunities</a:t>
            </a:r>
            <a:r>
              <a:rPr lang="pt-BR" sz="1600" dirty="0" smtClean="0">
                <a:solidFill>
                  <a:srgbClr val="114454"/>
                </a:solidFill>
                <a:ea typeface="Nixie One"/>
                <a:cs typeface="Nixie One"/>
                <a:sym typeface="Nixie One"/>
              </a:rPr>
              <a:t>, que significa</a:t>
            </a:r>
            <a:r>
              <a:rPr lang="pt-BR" sz="1600" smtClean="0">
                <a:solidFill>
                  <a:srgbClr val="114454"/>
                </a:solidFill>
                <a:ea typeface="Nixie One"/>
                <a:cs typeface="Nixie One"/>
                <a:sym typeface="Nixie One"/>
              </a:rPr>
              <a:t> </a:t>
            </a:r>
            <a:r>
              <a:rPr lang="pt-BR" sz="1600" b="1" dirty="0" smtClean="0">
                <a:solidFill>
                  <a:srgbClr val="114454"/>
                </a:solidFill>
                <a:ea typeface="Nixie One"/>
                <a:cs typeface="Nixie One"/>
                <a:sym typeface="Nixie One"/>
              </a:rPr>
              <a:t>O</a:t>
            </a:r>
            <a:r>
              <a:rPr lang="pt-BR" sz="1600" b="1" smtClean="0">
                <a:solidFill>
                  <a:srgbClr val="114454"/>
                </a:solidFill>
                <a:ea typeface="Nixie One"/>
                <a:cs typeface="Nixie One"/>
                <a:sym typeface="Nixie One"/>
              </a:rPr>
              <a:t>portunidades</a:t>
            </a:r>
            <a:r>
              <a:rPr lang="pt-BR" sz="1600" dirty="0" smtClean="0">
                <a:solidFill>
                  <a:srgbClr val="114454"/>
                </a:solidFill>
                <a:ea typeface="Nixie One"/>
                <a:cs typeface="Nixie One"/>
                <a:sym typeface="Nixie One"/>
              </a:rPr>
              <a:t>;</a:t>
            </a:r>
          </a:p>
          <a:p>
            <a:pPr marL="803275" indent="0" fontAlgn="base">
              <a:buFontTx/>
              <a:buChar char="-"/>
            </a:pPr>
            <a:r>
              <a:rPr lang="pt-BR" sz="1600" b="1" dirty="0" err="1" smtClean="0">
                <a:solidFill>
                  <a:srgbClr val="114454"/>
                </a:solidFill>
                <a:ea typeface="Nixie One"/>
                <a:cs typeface="Nixie One"/>
                <a:sym typeface="Nixie One"/>
              </a:rPr>
              <a:t>T</a:t>
            </a:r>
            <a:r>
              <a:rPr lang="pt-BR" sz="1600" dirty="0" err="1" smtClean="0">
                <a:solidFill>
                  <a:srgbClr val="114454"/>
                </a:solidFill>
                <a:ea typeface="Nixie One"/>
                <a:cs typeface="Nixie One"/>
                <a:sym typeface="Nixie One"/>
              </a:rPr>
              <a:t>hreats</a:t>
            </a:r>
            <a:r>
              <a:rPr lang="pt-BR" sz="1600" dirty="0" smtClean="0">
                <a:solidFill>
                  <a:srgbClr val="114454"/>
                </a:solidFill>
                <a:ea typeface="Nixie One"/>
                <a:cs typeface="Nixie One"/>
                <a:sym typeface="Nixie One"/>
              </a:rPr>
              <a:t>, que significa</a:t>
            </a:r>
            <a:r>
              <a:rPr lang="pt-BR" sz="1600" smtClean="0">
                <a:solidFill>
                  <a:srgbClr val="114454"/>
                </a:solidFill>
                <a:ea typeface="Nixie One"/>
                <a:cs typeface="Nixie One"/>
                <a:sym typeface="Nixie One"/>
              </a:rPr>
              <a:t> </a:t>
            </a:r>
            <a:r>
              <a:rPr lang="pt-BR" sz="1600" b="1" dirty="0" smtClean="0">
                <a:solidFill>
                  <a:srgbClr val="114454"/>
                </a:solidFill>
                <a:ea typeface="Nixie One"/>
                <a:cs typeface="Nixie One"/>
                <a:sym typeface="Nixie One"/>
              </a:rPr>
              <a:t>A</a:t>
            </a:r>
            <a:r>
              <a:rPr lang="pt-BR" sz="1600" b="1" smtClean="0">
                <a:solidFill>
                  <a:srgbClr val="114454"/>
                </a:solidFill>
                <a:ea typeface="Nixie One"/>
                <a:cs typeface="Nixie One"/>
                <a:sym typeface="Nixie One"/>
              </a:rPr>
              <a:t>meaças</a:t>
            </a:r>
            <a:r>
              <a:rPr lang="pt-BR" sz="1600" dirty="0" smtClean="0">
                <a:solidFill>
                  <a:srgbClr val="114454"/>
                </a:solidFill>
                <a:ea typeface="Nixie One"/>
                <a:cs typeface="Nixie One"/>
                <a:sym typeface="Nixie One"/>
              </a:rPr>
              <a:t>.</a:t>
            </a:r>
          </a:p>
          <a:p>
            <a:pPr marL="457200" indent="-419100" algn="just">
              <a:spcBef>
                <a:spcPts val="600"/>
              </a:spcBef>
              <a:buClr>
                <a:srgbClr val="114454"/>
              </a:buClr>
              <a:buSzPts val="3000"/>
              <a:buFont typeface="Wingdings" panose="05000000000000000000" pitchFamily="2" charset="2"/>
              <a:buChar char="§"/>
            </a:pPr>
            <a:r>
              <a:rPr lang="pt-BR" sz="1600" dirty="0" smtClean="0">
                <a:solidFill>
                  <a:srgbClr val="114454"/>
                </a:solidFill>
                <a:ea typeface="Nixie One"/>
                <a:cs typeface="Nixie One"/>
                <a:sym typeface="Nixie One"/>
              </a:rPr>
              <a:t>É um exercício em que os envolvidos são convidados a refletir sobre:</a:t>
            </a:r>
          </a:p>
          <a:p>
            <a:pPr marL="719138" algn="just">
              <a:spcBef>
                <a:spcPts val="600"/>
              </a:spcBef>
              <a:buClr>
                <a:srgbClr val="114454"/>
              </a:buClr>
              <a:buSzPts val="3000"/>
            </a:pPr>
            <a:r>
              <a:rPr lang="pt-BR" sz="1600" dirty="0" smtClean="0">
                <a:solidFill>
                  <a:srgbClr val="114454"/>
                </a:solidFill>
                <a:latin typeface="+mn-lt"/>
                <a:ea typeface="Nixie One"/>
                <a:cs typeface="Nixie One"/>
                <a:sym typeface="Nixie One"/>
              </a:rPr>
              <a:t>- As características positivas (forças) e negativas (fraquezas) relativas ao seu </a:t>
            </a:r>
            <a:r>
              <a:rPr lang="pt-BR" sz="1600" b="1" dirty="0" smtClean="0">
                <a:solidFill>
                  <a:srgbClr val="114454"/>
                </a:solidFill>
                <a:latin typeface="+mn-lt"/>
                <a:ea typeface="Nixie One"/>
                <a:cs typeface="Nixie One"/>
                <a:sym typeface="Nixie One"/>
              </a:rPr>
              <a:t>Ambiente Interno </a:t>
            </a:r>
            <a:r>
              <a:rPr lang="pt-BR" sz="1600" dirty="0" smtClean="0">
                <a:solidFill>
                  <a:srgbClr val="114454"/>
                </a:solidFill>
                <a:latin typeface="+mn-lt"/>
                <a:ea typeface="Nixie One"/>
                <a:cs typeface="Nixie One"/>
                <a:sym typeface="Nixie One"/>
              </a:rPr>
              <a:t>que devem ser citadas em itens ou frases. </a:t>
            </a:r>
          </a:p>
          <a:p>
            <a:pPr marL="719138" algn="just"/>
            <a:r>
              <a:rPr lang="pt-BR" sz="1600" dirty="0" smtClean="0">
                <a:solidFill>
                  <a:srgbClr val="114454"/>
                </a:solidFill>
                <a:latin typeface="+mn-lt"/>
                <a:ea typeface="Nixie One"/>
                <a:cs typeface="Nixie One"/>
                <a:sym typeface="Nixie One"/>
              </a:rPr>
              <a:t>- As condições favoráveis (oportunidades) e desfavoráveis (ameaças) do </a:t>
            </a:r>
            <a:r>
              <a:rPr lang="pt-BR" sz="1600" b="1" dirty="0" smtClean="0">
                <a:solidFill>
                  <a:srgbClr val="114454"/>
                </a:solidFill>
                <a:latin typeface="+mn-lt"/>
                <a:ea typeface="Nixie One"/>
                <a:cs typeface="Nixie One"/>
                <a:sym typeface="Nixie One"/>
              </a:rPr>
              <a:t>Ambiente Externo </a:t>
            </a:r>
            <a:r>
              <a:rPr lang="pt-BR" sz="1600" dirty="0" smtClean="0">
                <a:solidFill>
                  <a:srgbClr val="114454"/>
                </a:solidFill>
                <a:latin typeface="+mn-lt"/>
                <a:ea typeface="Nixie One"/>
                <a:cs typeface="Nixie One"/>
                <a:sym typeface="Nixie One"/>
              </a:rPr>
              <a:t>à organização.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9"/>
          <p:cNvSpPr txBox="1">
            <a:spLocks noGrp="1"/>
          </p:cNvSpPr>
          <p:nvPr>
            <p:ph type="ctrTitle" idx="4294967295"/>
          </p:nvPr>
        </p:nvSpPr>
        <p:spPr>
          <a:xfrm>
            <a:off x="685800" y="115806"/>
            <a:ext cx="7990656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 smtClean="0">
                <a:solidFill>
                  <a:srgbClr val="94BF6E"/>
                </a:solidFill>
              </a:rPr>
              <a:t>Matriz SWOT</a:t>
            </a:r>
            <a:endParaRPr sz="4000" dirty="0">
              <a:solidFill>
                <a:srgbClr val="94BF6E"/>
              </a:solidFill>
            </a:endParaRPr>
          </a:p>
        </p:txBody>
      </p:sp>
      <p:sp>
        <p:nvSpPr>
          <p:cNvPr id="187" name="Google Shape;187;p19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endParaRPr/>
          </a:p>
        </p:txBody>
      </p:sp>
      <p:pic>
        <p:nvPicPr>
          <p:cNvPr id="29" name="Imagem 28">
            <a:extLst>
              <a:ext uri="{FF2B5EF4-FFF2-40B4-BE49-F238E27FC236}">
                <a16:creationId xmlns:a16="http://schemas.microsoft.com/office/drawing/2014/main" xmlns="" id="{6BFAC9FF-8994-43B4-B576-E1DBFC07E4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3011" b="91115" l="8159" r="91797">
                        <a14:foregroundMark x1="25011" y1="61970" x2="25011" y2="61970"/>
                        <a14:foregroundMark x1="16407" y1="73123" x2="16407" y2="73123"/>
                        <a14:foregroundMark x1="23718" y1="71710" x2="23718" y2="71710"/>
                        <a14:foregroundMark x1="31074" y1="71413" x2="31074" y2="71413"/>
                        <a14:foregroundMark x1="34329" y1="71487" x2="34329" y2="71487"/>
                        <a14:foregroundMark x1="40125" y1="71859" x2="40125" y2="71859"/>
                        <a14:foregroundMark x1="46099" y1="71859" x2="46099" y2="71859"/>
                        <a14:foregroundMark x1="52162" y1="71004" x2="52162" y2="71004"/>
                        <a14:foregroundMark x1="57245" y1="71227" x2="57245" y2="71227"/>
                        <a14:foregroundMark x1="60232" y1="71227" x2="60232" y2="71227"/>
                        <a14:foregroundMark x1="67900" y1="71152" x2="67900" y2="71152"/>
                        <a14:foregroundMark x1="73874" y1="71152" x2="73874" y2="71152"/>
                        <a14:foregroundMark x1="80651" y1="71152" x2="80651" y2="71152"/>
                        <a14:foregroundMark x1="15158" y1="77807" x2="15158" y2="77807"/>
                        <a14:foregroundMark x1="18591" y1="77881" x2="18591" y2="77881"/>
                        <a14:foregroundMark x1="24209" y1="78253" x2="24209" y2="78253"/>
                        <a14:foregroundMark x1="31164" y1="79182" x2="31164" y2="79182"/>
                        <a14:foregroundMark x1="36781" y1="79554" x2="36781" y2="79554"/>
                        <a14:foregroundMark x1="43201" y1="79926" x2="43201" y2="79926"/>
                        <a14:foregroundMark x1="49710" y1="79851" x2="49710" y2="79851"/>
                        <a14:foregroundMark x1="57601" y1="80074" x2="57601" y2="80074"/>
                        <a14:foregroundMark x1="63486" y1="79777" x2="63486" y2="79777"/>
                        <a14:foregroundMark x1="70531" y1="80149" x2="70531" y2="80149"/>
                        <a14:foregroundMark x1="76951" y1="80223" x2="76951" y2="80223"/>
                        <a14:foregroundMark x1="83549" y1="80223" x2="83549" y2="80223"/>
                        <a14:foregroundMark x1="14311" y1="87175" x2="14311" y2="87175"/>
                        <a14:foregroundMark x1="16942" y1="86952" x2="16942" y2="86952"/>
                        <a14:foregroundMark x1="25279" y1="86877" x2="25279" y2="86877"/>
                        <a14:foregroundMark x1="30807" y1="87026" x2="30807" y2="87026"/>
                        <a14:foregroundMark x1="36335" y1="87100" x2="36335" y2="87100"/>
                        <a14:foregroundMark x1="42577" y1="87249" x2="42577" y2="87249"/>
                        <a14:foregroundMark x1="50334" y1="88216" x2="50334" y2="88216"/>
                        <a14:foregroundMark x1="56977" y1="87323" x2="56977" y2="87323"/>
                        <a14:foregroundMark x1="64735" y1="87398" x2="64735" y2="87398"/>
                        <a14:foregroundMark x1="70441" y1="87323" x2="70441" y2="87323"/>
                        <a14:foregroundMark x1="77753" y1="87323" x2="77753" y2="87323"/>
                        <a14:foregroundMark x1="84307" y1="87472" x2="84307" y2="87472"/>
                        <a14:backgroundMark x1="47258" y1="71078" x2="47258" y2="71078"/>
                        <a14:backgroundMark x1="61926" y1="71933" x2="61926" y2="71933"/>
                        <a14:backgroundMark x1="68524" y1="71933" x2="68524" y2="71933"/>
                        <a14:backgroundMark x1="76148" y1="72082" x2="76148" y2="72082"/>
                        <a14:backgroundMark x1="26884" y1="80149" x2="26884" y2="80149"/>
                        <a14:backgroundMark x1="38654" y1="78885" x2="38654" y2="78885"/>
                        <a14:backgroundMark x1="44984" y1="79851" x2="44984" y2="79851"/>
                        <a14:backgroundMark x1="59206" y1="79033" x2="59206" y2="79033"/>
                        <a14:backgroundMark x1="72537" y1="78885" x2="72537" y2="78885"/>
                        <a14:backgroundMark x1="78600" y1="80074" x2="78600" y2="80074"/>
                        <a14:backgroundMark x1="12350" y1="87993" x2="12350" y2="87993"/>
                        <a14:backgroundMark x1="26884" y1="87249" x2="26884" y2="87249"/>
                        <a14:backgroundMark x1="38297" y1="87249" x2="38297" y2="87249"/>
                        <a14:backgroundMark x1="52073" y1="88067" x2="52073" y2="88067"/>
                        <a14:backgroundMark x1="65938" y1="86989" x2="65938" y2="86989"/>
                        <a14:backgroundMark x1="66117" y1="88996" x2="66117" y2="889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83010" y="-20538"/>
            <a:ext cx="513326" cy="615627"/>
          </a:xfrm>
          <a:prstGeom prst="rect">
            <a:avLst/>
          </a:prstGeom>
        </p:spPr>
      </p:pic>
      <p:pic>
        <p:nvPicPr>
          <p:cNvPr id="30" name="Picture 4" descr="https://trello-attachments.s3.amazonaws.com/5c3772562a3d78641fd6677c/5d6eb422f8bffe28c764c0da/298035a3098b857f550360c0fea5b847/Proplan_2019_UFRPE.png"/>
          <p:cNvPicPr>
            <a:picLocks noChangeAspect="1" noChangeArrowheads="1"/>
          </p:cNvPicPr>
          <p:nvPr/>
        </p:nvPicPr>
        <p:blipFill>
          <a:blip r:embed="rId5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7704454" y="90274"/>
            <a:ext cx="1332042" cy="393244"/>
          </a:xfrm>
          <a:prstGeom prst="rect">
            <a:avLst/>
          </a:prstGeom>
          <a:noFill/>
        </p:spPr>
      </p:pic>
      <p:grpSp>
        <p:nvGrpSpPr>
          <p:cNvPr id="2" name="Agrupar 4">
            <a:extLst>
              <a:ext uri="{FF2B5EF4-FFF2-40B4-BE49-F238E27FC236}">
                <a16:creationId xmlns:a16="http://schemas.microsoft.com/office/drawing/2014/main" xmlns="" id="{96C2869F-1AD1-44E3-A819-F8D5F178C7CD}"/>
              </a:ext>
            </a:extLst>
          </p:cNvPr>
          <p:cNvGrpSpPr/>
          <p:nvPr/>
        </p:nvGrpSpPr>
        <p:grpSpPr>
          <a:xfrm>
            <a:off x="2123728" y="1347614"/>
            <a:ext cx="5400001" cy="3600000"/>
            <a:chOff x="3395999" y="2367712"/>
            <a:chExt cx="5400001" cy="3600000"/>
          </a:xfrm>
        </p:grpSpPr>
        <p:sp>
          <p:nvSpPr>
            <p:cNvPr id="8" name="Forma Livre: Forma 5">
              <a:extLst>
                <a:ext uri="{FF2B5EF4-FFF2-40B4-BE49-F238E27FC236}">
                  <a16:creationId xmlns:a16="http://schemas.microsoft.com/office/drawing/2014/main" xmlns="" id="{F83885EB-9947-4014-8E2C-8953C3B7273A}"/>
                </a:ext>
              </a:extLst>
            </p:cNvPr>
            <p:cNvSpPr/>
            <p:nvPr/>
          </p:nvSpPr>
          <p:spPr>
            <a:xfrm rot="21600000">
              <a:off x="3395999" y="2367712"/>
              <a:ext cx="2700001" cy="1800000"/>
            </a:xfrm>
            <a:custGeom>
              <a:avLst/>
              <a:gdLst>
                <a:gd name="connsiteX0" fmla="*/ 0 w 1800000"/>
                <a:gd name="connsiteY0" fmla="*/ 0 h 2700000"/>
                <a:gd name="connsiteX1" fmla="*/ 1499994 w 1800000"/>
                <a:gd name="connsiteY1" fmla="*/ 0 h 2700000"/>
                <a:gd name="connsiteX2" fmla="*/ 1800000 w 1800000"/>
                <a:gd name="connsiteY2" fmla="*/ 300006 h 2700000"/>
                <a:gd name="connsiteX3" fmla="*/ 1800000 w 1800000"/>
                <a:gd name="connsiteY3" fmla="*/ 2700000 h 2700000"/>
                <a:gd name="connsiteX4" fmla="*/ 0 w 1800000"/>
                <a:gd name="connsiteY4" fmla="*/ 2700000 h 2700000"/>
                <a:gd name="connsiteX5" fmla="*/ 0 w 1800000"/>
                <a:gd name="connsiteY5" fmla="*/ 0 h 270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00000" h="2700000">
                  <a:moveTo>
                    <a:pt x="0" y="2700000"/>
                  </a:moveTo>
                  <a:lnTo>
                    <a:pt x="0" y="450009"/>
                  </a:lnTo>
                  <a:cubicBezTo>
                    <a:pt x="0" y="201475"/>
                    <a:pt x="89545" y="0"/>
                    <a:pt x="200004" y="0"/>
                  </a:cubicBezTo>
                  <a:lnTo>
                    <a:pt x="1800000" y="0"/>
                  </a:lnTo>
                  <a:lnTo>
                    <a:pt x="1800000" y="2700000"/>
                  </a:lnTo>
                  <a:lnTo>
                    <a:pt x="0" y="2700000"/>
                  </a:lnTo>
                  <a:close/>
                </a:path>
              </a:pathLst>
            </a:custGeom>
            <a:solidFill>
              <a:schemeClr val="accent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9136" tIns="199137" rIns="199137" bIns="649135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2800" b="1" kern="1200" dirty="0"/>
                <a:t>Forças</a:t>
              </a:r>
            </a:p>
          </p:txBody>
        </p:sp>
        <p:sp>
          <p:nvSpPr>
            <p:cNvPr id="9" name="Forma Livre: Forma 6">
              <a:extLst>
                <a:ext uri="{FF2B5EF4-FFF2-40B4-BE49-F238E27FC236}">
                  <a16:creationId xmlns:a16="http://schemas.microsoft.com/office/drawing/2014/main" xmlns="" id="{33C0A623-2097-4A06-9187-2849FF749B56}"/>
                </a:ext>
              </a:extLst>
            </p:cNvPr>
            <p:cNvSpPr/>
            <p:nvPr/>
          </p:nvSpPr>
          <p:spPr>
            <a:xfrm>
              <a:off x="6096000" y="2367712"/>
              <a:ext cx="2700000" cy="1800000"/>
            </a:xfrm>
            <a:custGeom>
              <a:avLst/>
              <a:gdLst>
                <a:gd name="connsiteX0" fmla="*/ 0 w 2700000"/>
                <a:gd name="connsiteY0" fmla="*/ 0 h 1800000"/>
                <a:gd name="connsiteX1" fmla="*/ 2399994 w 2700000"/>
                <a:gd name="connsiteY1" fmla="*/ 0 h 1800000"/>
                <a:gd name="connsiteX2" fmla="*/ 2700000 w 2700000"/>
                <a:gd name="connsiteY2" fmla="*/ 300006 h 1800000"/>
                <a:gd name="connsiteX3" fmla="*/ 2700000 w 2700000"/>
                <a:gd name="connsiteY3" fmla="*/ 1800000 h 1800000"/>
                <a:gd name="connsiteX4" fmla="*/ 0 w 2700000"/>
                <a:gd name="connsiteY4" fmla="*/ 1800000 h 1800000"/>
                <a:gd name="connsiteX5" fmla="*/ 0 w 2700000"/>
                <a:gd name="connsiteY5" fmla="*/ 0 h 180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00000" h="1800000">
                  <a:moveTo>
                    <a:pt x="0" y="0"/>
                  </a:moveTo>
                  <a:lnTo>
                    <a:pt x="2399994" y="0"/>
                  </a:lnTo>
                  <a:cubicBezTo>
                    <a:pt x="2565683" y="0"/>
                    <a:pt x="2700000" y="134317"/>
                    <a:pt x="2700000" y="300006"/>
                  </a:cubicBezTo>
                  <a:lnTo>
                    <a:pt x="2700000" y="1800000"/>
                  </a:lnTo>
                  <a:lnTo>
                    <a:pt x="0" y="180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9136" tIns="199136" rIns="199136" bIns="649136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2400" b="1" kern="1200" dirty="0"/>
                <a:t>Oportunidades</a:t>
              </a:r>
            </a:p>
          </p:txBody>
        </p:sp>
        <p:sp>
          <p:nvSpPr>
            <p:cNvPr id="10" name="Forma Livre: Forma 7">
              <a:extLst>
                <a:ext uri="{FF2B5EF4-FFF2-40B4-BE49-F238E27FC236}">
                  <a16:creationId xmlns:a16="http://schemas.microsoft.com/office/drawing/2014/main" xmlns="" id="{5210403E-8C2E-446C-8C25-3624F1F788BB}"/>
                </a:ext>
              </a:extLst>
            </p:cNvPr>
            <p:cNvSpPr/>
            <p:nvPr/>
          </p:nvSpPr>
          <p:spPr>
            <a:xfrm rot="21600000">
              <a:off x="3396000" y="4167711"/>
              <a:ext cx="2700001" cy="1800001"/>
            </a:xfrm>
            <a:custGeom>
              <a:avLst/>
              <a:gdLst>
                <a:gd name="connsiteX0" fmla="*/ 0 w 2700000"/>
                <a:gd name="connsiteY0" fmla="*/ 0 h 1800000"/>
                <a:gd name="connsiteX1" fmla="*/ 2399994 w 2700000"/>
                <a:gd name="connsiteY1" fmla="*/ 0 h 1800000"/>
                <a:gd name="connsiteX2" fmla="*/ 2700000 w 2700000"/>
                <a:gd name="connsiteY2" fmla="*/ 300006 h 1800000"/>
                <a:gd name="connsiteX3" fmla="*/ 2700000 w 2700000"/>
                <a:gd name="connsiteY3" fmla="*/ 1800000 h 1800000"/>
                <a:gd name="connsiteX4" fmla="*/ 0 w 2700000"/>
                <a:gd name="connsiteY4" fmla="*/ 1800000 h 1800000"/>
                <a:gd name="connsiteX5" fmla="*/ 0 w 2700000"/>
                <a:gd name="connsiteY5" fmla="*/ 0 h 180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00000" h="1800000">
                  <a:moveTo>
                    <a:pt x="2700000" y="1800000"/>
                  </a:moveTo>
                  <a:lnTo>
                    <a:pt x="300006" y="1800000"/>
                  </a:lnTo>
                  <a:cubicBezTo>
                    <a:pt x="134317" y="1800000"/>
                    <a:pt x="0" y="1665683"/>
                    <a:pt x="0" y="1499994"/>
                  </a:cubicBezTo>
                  <a:lnTo>
                    <a:pt x="0" y="0"/>
                  </a:lnTo>
                  <a:lnTo>
                    <a:pt x="2700000" y="0"/>
                  </a:lnTo>
                  <a:lnTo>
                    <a:pt x="2700000" y="1800000"/>
                  </a:lnTo>
                  <a:close/>
                </a:path>
              </a:pathLst>
            </a:custGeom>
            <a:solidFill>
              <a:srgbClr val="CC9B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9135" tIns="649136" rIns="199137" bIns="199137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2800" b="1" kern="1200" dirty="0"/>
                <a:t>Fraquezas</a:t>
              </a:r>
            </a:p>
          </p:txBody>
        </p:sp>
        <p:sp>
          <p:nvSpPr>
            <p:cNvPr id="11" name="Forma Livre: Forma 10">
              <a:extLst>
                <a:ext uri="{FF2B5EF4-FFF2-40B4-BE49-F238E27FC236}">
                  <a16:creationId xmlns:a16="http://schemas.microsoft.com/office/drawing/2014/main" xmlns="" id="{31D2857A-4548-4CB9-A880-5A7C7D314500}"/>
                </a:ext>
              </a:extLst>
            </p:cNvPr>
            <p:cNvSpPr/>
            <p:nvPr/>
          </p:nvSpPr>
          <p:spPr>
            <a:xfrm>
              <a:off x="6096000" y="4167712"/>
              <a:ext cx="2700000" cy="1800000"/>
            </a:xfrm>
            <a:custGeom>
              <a:avLst/>
              <a:gdLst>
                <a:gd name="connsiteX0" fmla="*/ 0 w 1800000"/>
                <a:gd name="connsiteY0" fmla="*/ 0 h 2700000"/>
                <a:gd name="connsiteX1" fmla="*/ 1499994 w 1800000"/>
                <a:gd name="connsiteY1" fmla="*/ 0 h 2700000"/>
                <a:gd name="connsiteX2" fmla="*/ 1800000 w 1800000"/>
                <a:gd name="connsiteY2" fmla="*/ 300006 h 2700000"/>
                <a:gd name="connsiteX3" fmla="*/ 1800000 w 1800000"/>
                <a:gd name="connsiteY3" fmla="*/ 2700000 h 2700000"/>
                <a:gd name="connsiteX4" fmla="*/ 0 w 1800000"/>
                <a:gd name="connsiteY4" fmla="*/ 2700000 h 2700000"/>
                <a:gd name="connsiteX5" fmla="*/ 0 w 1800000"/>
                <a:gd name="connsiteY5" fmla="*/ 0 h 270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00000" h="2700000">
                  <a:moveTo>
                    <a:pt x="1800000" y="1"/>
                  </a:moveTo>
                  <a:lnTo>
                    <a:pt x="1800000" y="2249991"/>
                  </a:lnTo>
                  <a:cubicBezTo>
                    <a:pt x="1800000" y="2498524"/>
                    <a:pt x="1710455" y="2699999"/>
                    <a:pt x="1599996" y="2699999"/>
                  </a:cubicBezTo>
                  <a:lnTo>
                    <a:pt x="0" y="2699999"/>
                  </a:lnTo>
                  <a:lnTo>
                    <a:pt x="0" y="1"/>
                  </a:lnTo>
                  <a:lnTo>
                    <a:pt x="1800000" y="1"/>
                  </a:lnTo>
                  <a:close/>
                </a:path>
              </a:pathLst>
            </a:custGeom>
            <a:solidFill>
              <a:srgbClr val="ED7D3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9136" tIns="649136" rIns="199136" bIns="199136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2800" b="1" kern="1200" dirty="0"/>
                <a:t>Ameaças</a:t>
              </a:r>
            </a:p>
          </p:txBody>
        </p:sp>
        <p:sp>
          <p:nvSpPr>
            <p:cNvPr id="12" name="Forma Livre: Forma 11">
              <a:extLst>
                <a:ext uri="{FF2B5EF4-FFF2-40B4-BE49-F238E27FC236}">
                  <a16:creationId xmlns:a16="http://schemas.microsoft.com/office/drawing/2014/main" xmlns="" id="{ABCFD78B-1164-4CAA-98E4-8C83EE28EECC}"/>
                </a:ext>
              </a:extLst>
            </p:cNvPr>
            <p:cNvSpPr/>
            <p:nvPr/>
          </p:nvSpPr>
          <p:spPr>
            <a:xfrm>
              <a:off x="5286000" y="3717712"/>
              <a:ext cx="1620000" cy="900000"/>
            </a:xfrm>
            <a:custGeom>
              <a:avLst/>
              <a:gdLst>
                <a:gd name="connsiteX0" fmla="*/ 0 w 1620000"/>
                <a:gd name="connsiteY0" fmla="*/ 150003 h 900000"/>
                <a:gd name="connsiteX1" fmla="*/ 150003 w 1620000"/>
                <a:gd name="connsiteY1" fmla="*/ 0 h 900000"/>
                <a:gd name="connsiteX2" fmla="*/ 1469997 w 1620000"/>
                <a:gd name="connsiteY2" fmla="*/ 0 h 900000"/>
                <a:gd name="connsiteX3" fmla="*/ 1620000 w 1620000"/>
                <a:gd name="connsiteY3" fmla="*/ 150003 h 900000"/>
                <a:gd name="connsiteX4" fmla="*/ 1620000 w 1620000"/>
                <a:gd name="connsiteY4" fmla="*/ 749997 h 900000"/>
                <a:gd name="connsiteX5" fmla="*/ 1469997 w 1620000"/>
                <a:gd name="connsiteY5" fmla="*/ 900000 h 900000"/>
                <a:gd name="connsiteX6" fmla="*/ 150003 w 1620000"/>
                <a:gd name="connsiteY6" fmla="*/ 900000 h 900000"/>
                <a:gd name="connsiteX7" fmla="*/ 0 w 1620000"/>
                <a:gd name="connsiteY7" fmla="*/ 749997 h 900000"/>
                <a:gd name="connsiteX8" fmla="*/ 0 w 1620000"/>
                <a:gd name="connsiteY8" fmla="*/ 150003 h 90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20000" h="900000">
                  <a:moveTo>
                    <a:pt x="0" y="150003"/>
                  </a:moveTo>
                  <a:cubicBezTo>
                    <a:pt x="0" y="67159"/>
                    <a:pt x="67159" y="0"/>
                    <a:pt x="150003" y="0"/>
                  </a:cubicBezTo>
                  <a:lnTo>
                    <a:pt x="1469997" y="0"/>
                  </a:lnTo>
                  <a:cubicBezTo>
                    <a:pt x="1552841" y="0"/>
                    <a:pt x="1620000" y="67159"/>
                    <a:pt x="1620000" y="150003"/>
                  </a:cubicBezTo>
                  <a:lnTo>
                    <a:pt x="1620000" y="749997"/>
                  </a:lnTo>
                  <a:cubicBezTo>
                    <a:pt x="1620000" y="832841"/>
                    <a:pt x="1552841" y="900000"/>
                    <a:pt x="1469997" y="900000"/>
                  </a:cubicBezTo>
                  <a:lnTo>
                    <a:pt x="150003" y="900000"/>
                  </a:lnTo>
                  <a:cubicBezTo>
                    <a:pt x="67159" y="900000"/>
                    <a:pt x="0" y="832841"/>
                    <a:pt x="0" y="749997"/>
                  </a:cubicBezTo>
                  <a:lnTo>
                    <a:pt x="0" y="150003"/>
                  </a:lnTo>
                  <a:close/>
                </a:path>
              </a:pathLst>
            </a:custGeom>
            <a:solidFill>
              <a:schemeClr val="bg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754" tIns="127754" rIns="127754" bIns="127754" numCol="1" spcCol="1270" anchor="ctr" anchorCtr="0">
              <a:noAutofit/>
            </a:bodyPr>
            <a:lstStyle/>
            <a:p>
              <a:pPr marL="0" lvl="0" indent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2200" b="1" kern="1200" dirty="0"/>
                <a:t>Análise do Ambiente</a:t>
              </a:r>
            </a:p>
          </p:txBody>
        </p:sp>
      </p:grpSp>
      <p:sp>
        <p:nvSpPr>
          <p:cNvPr id="13" name="CaixaDeTexto 12">
            <a:extLst>
              <a:ext uri="{FF2B5EF4-FFF2-40B4-BE49-F238E27FC236}">
                <a16:creationId xmlns:a16="http://schemas.microsoft.com/office/drawing/2014/main" xmlns="" id="{8BBC17AE-0682-4DBD-A848-20E6EDCC3102}"/>
              </a:ext>
            </a:extLst>
          </p:cNvPr>
          <p:cNvSpPr txBox="1"/>
          <p:nvPr/>
        </p:nvSpPr>
        <p:spPr>
          <a:xfrm>
            <a:off x="7565520" y="2787774"/>
            <a:ext cx="1578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Ambiente Externo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xmlns="" id="{C48447A6-564A-4E0D-872C-816A3328348F}"/>
              </a:ext>
            </a:extLst>
          </p:cNvPr>
          <p:cNvSpPr txBox="1"/>
          <p:nvPr/>
        </p:nvSpPr>
        <p:spPr>
          <a:xfrm>
            <a:off x="504056" y="2787774"/>
            <a:ext cx="1691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Ambiente Interno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9"/>
          <p:cNvSpPr txBox="1">
            <a:spLocks noGrp="1"/>
          </p:cNvSpPr>
          <p:nvPr>
            <p:ph type="ctrTitle" idx="4294967295"/>
          </p:nvPr>
        </p:nvSpPr>
        <p:spPr>
          <a:xfrm>
            <a:off x="395536" y="555526"/>
            <a:ext cx="8748464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dirty="0" smtClean="0">
                <a:solidFill>
                  <a:srgbClr val="94BF6E"/>
                </a:solidFill>
              </a:rPr>
              <a:t>Matriz SWOT – </a:t>
            </a:r>
            <a:r>
              <a:rPr lang="pt-BR" sz="4000" dirty="0" err="1" smtClean="0">
                <a:solidFill>
                  <a:srgbClr val="94BF6E"/>
                </a:solidFill>
              </a:rPr>
              <a:t>Amb</a:t>
            </a:r>
            <a:r>
              <a:rPr lang="pt-BR" sz="4000" dirty="0" smtClean="0">
                <a:solidFill>
                  <a:srgbClr val="94BF6E"/>
                </a:solidFill>
              </a:rPr>
              <a:t>. Interno (exemplos)</a:t>
            </a:r>
            <a:endParaRPr sz="4000" dirty="0">
              <a:solidFill>
                <a:srgbClr val="94BF6E"/>
              </a:solidFill>
            </a:endParaRPr>
          </a:p>
        </p:txBody>
      </p:sp>
      <p:sp>
        <p:nvSpPr>
          <p:cNvPr id="187" name="Google Shape;187;p19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12</a:t>
            </a:fld>
            <a:endParaRPr/>
          </a:p>
        </p:txBody>
      </p:sp>
      <p:pic>
        <p:nvPicPr>
          <p:cNvPr id="29" name="Imagem 28">
            <a:extLst>
              <a:ext uri="{FF2B5EF4-FFF2-40B4-BE49-F238E27FC236}">
                <a16:creationId xmlns:a16="http://schemas.microsoft.com/office/drawing/2014/main" xmlns="" id="{6BFAC9FF-8994-43B4-B576-E1DBFC07E4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3011" b="91115" l="8159" r="91797">
                        <a14:foregroundMark x1="25011" y1="61970" x2="25011" y2="61970"/>
                        <a14:foregroundMark x1="16407" y1="73123" x2="16407" y2="73123"/>
                        <a14:foregroundMark x1="23718" y1="71710" x2="23718" y2="71710"/>
                        <a14:foregroundMark x1="31074" y1="71413" x2="31074" y2="71413"/>
                        <a14:foregroundMark x1="34329" y1="71487" x2="34329" y2="71487"/>
                        <a14:foregroundMark x1="40125" y1="71859" x2="40125" y2="71859"/>
                        <a14:foregroundMark x1="46099" y1="71859" x2="46099" y2="71859"/>
                        <a14:foregroundMark x1="52162" y1="71004" x2="52162" y2="71004"/>
                        <a14:foregroundMark x1="57245" y1="71227" x2="57245" y2="71227"/>
                        <a14:foregroundMark x1="60232" y1="71227" x2="60232" y2="71227"/>
                        <a14:foregroundMark x1="67900" y1="71152" x2="67900" y2="71152"/>
                        <a14:foregroundMark x1="73874" y1="71152" x2="73874" y2="71152"/>
                        <a14:foregroundMark x1="80651" y1="71152" x2="80651" y2="71152"/>
                        <a14:foregroundMark x1="15158" y1="77807" x2="15158" y2="77807"/>
                        <a14:foregroundMark x1="18591" y1="77881" x2="18591" y2="77881"/>
                        <a14:foregroundMark x1="24209" y1="78253" x2="24209" y2="78253"/>
                        <a14:foregroundMark x1="31164" y1="79182" x2="31164" y2="79182"/>
                        <a14:foregroundMark x1="36781" y1="79554" x2="36781" y2="79554"/>
                        <a14:foregroundMark x1="43201" y1="79926" x2="43201" y2="79926"/>
                        <a14:foregroundMark x1="49710" y1="79851" x2="49710" y2="79851"/>
                        <a14:foregroundMark x1="57601" y1="80074" x2="57601" y2="80074"/>
                        <a14:foregroundMark x1="63486" y1="79777" x2="63486" y2="79777"/>
                        <a14:foregroundMark x1="70531" y1="80149" x2="70531" y2="80149"/>
                        <a14:foregroundMark x1="76951" y1="80223" x2="76951" y2="80223"/>
                        <a14:foregroundMark x1="83549" y1="80223" x2="83549" y2="80223"/>
                        <a14:foregroundMark x1="14311" y1="87175" x2="14311" y2="87175"/>
                        <a14:foregroundMark x1="16942" y1="86952" x2="16942" y2="86952"/>
                        <a14:foregroundMark x1="25279" y1="86877" x2="25279" y2="86877"/>
                        <a14:foregroundMark x1="30807" y1="87026" x2="30807" y2="87026"/>
                        <a14:foregroundMark x1="36335" y1="87100" x2="36335" y2="87100"/>
                        <a14:foregroundMark x1="42577" y1="87249" x2="42577" y2="87249"/>
                        <a14:foregroundMark x1="50334" y1="88216" x2="50334" y2="88216"/>
                        <a14:foregroundMark x1="56977" y1="87323" x2="56977" y2="87323"/>
                        <a14:foregroundMark x1="64735" y1="87398" x2="64735" y2="87398"/>
                        <a14:foregroundMark x1="70441" y1="87323" x2="70441" y2="87323"/>
                        <a14:foregroundMark x1="77753" y1="87323" x2="77753" y2="87323"/>
                        <a14:foregroundMark x1="84307" y1="87472" x2="84307" y2="87472"/>
                        <a14:backgroundMark x1="47258" y1="71078" x2="47258" y2="71078"/>
                        <a14:backgroundMark x1="61926" y1="71933" x2="61926" y2="71933"/>
                        <a14:backgroundMark x1="68524" y1="71933" x2="68524" y2="71933"/>
                        <a14:backgroundMark x1="76148" y1="72082" x2="76148" y2="72082"/>
                        <a14:backgroundMark x1="26884" y1="80149" x2="26884" y2="80149"/>
                        <a14:backgroundMark x1="38654" y1="78885" x2="38654" y2="78885"/>
                        <a14:backgroundMark x1="44984" y1="79851" x2="44984" y2="79851"/>
                        <a14:backgroundMark x1="59206" y1="79033" x2="59206" y2="79033"/>
                        <a14:backgroundMark x1="72537" y1="78885" x2="72537" y2="78885"/>
                        <a14:backgroundMark x1="78600" y1="80074" x2="78600" y2="80074"/>
                        <a14:backgroundMark x1="12350" y1="87993" x2="12350" y2="87993"/>
                        <a14:backgroundMark x1="26884" y1="87249" x2="26884" y2="87249"/>
                        <a14:backgroundMark x1="38297" y1="87249" x2="38297" y2="87249"/>
                        <a14:backgroundMark x1="52073" y1="88067" x2="52073" y2="88067"/>
                        <a14:backgroundMark x1="65938" y1="86989" x2="65938" y2="86989"/>
                        <a14:backgroundMark x1="66117" y1="88996" x2="66117" y2="889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83010" y="-20538"/>
            <a:ext cx="513326" cy="615627"/>
          </a:xfrm>
          <a:prstGeom prst="rect">
            <a:avLst/>
          </a:prstGeom>
        </p:spPr>
      </p:pic>
      <p:pic>
        <p:nvPicPr>
          <p:cNvPr id="30" name="Picture 4" descr="https://trello-attachments.s3.amazonaws.com/5c3772562a3d78641fd6677c/5d6eb422f8bffe28c764c0da/298035a3098b857f550360c0fea5b847/Proplan_2019_UFRPE.png"/>
          <p:cNvPicPr>
            <a:picLocks noChangeAspect="1" noChangeArrowheads="1"/>
          </p:cNvPicPr>
          <p:nvPr/>
        </p:nvPicPr>
        <p:blipFill>
          <a:blip r:embed="rId5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7704454" y="90274"/>
            <a:ext cx="1332042" cy="393244"/>
          </a:xfrm>
          <a:prstGeom prst="rect">
            <a:avLst/>
          </a:prstGeom>
          <a:noFill/>
        </p:spPr>
      </p:pic>
      <p:sp>
        <p:nvSpPr>
          <p:cNvPr id="9" name="CaixaDeTexto 8"/>
          <p:cNvSpPr txBox="1"/>
          <p:nvPr/>
        </p:nvSpPr>
        <p:spPr>
          <a:xfrm>
            <a:off x="755576" y="1657712"/>
            <a:ext cx="1512168" cy="36933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1800" smtClean="0">
                <a:solidFill>
                  <a:schemeClr val="bg1"/>
                </a:solidFill>
              </a:rPr>
              <a:t>Forças</a:t>
            </a:r>
            <a:endParaRPr lang="pt-BR" sz="1800" dirty="0">
              <a:solidFill>
                <a:schemeClr val="bg1"/>
              </a:solidFill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785786" y="2038363"/>
            <a:ext cx="4000528" cy="2677656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mtClean="0">
                <a:solidFill>
                  <a:schemeClr val="bg1"/>
                </a:solidFill>
              </a:rPr>
              <a:t>- Bons níveis de Governança e Gestão Organizacional, acima da média nacional (índice TCU) </a:t>
            </a:r>
          </a:p>
          <a:p>
            <a:r>
              <a:rPr lang="pt-BR" smtClean="0">
                <a:solidFill>
                  <a:schemeClr val="bg1"/>
                </a:solidFill>
              </a:rPr>
              <a:t>- Cursos de graduação bem avaliados pelo MEC</a:t>
            </a:r>
            <a:br>
              <a:rPr lang="pt-BR" smtClean="0">
                <a:solidFill>
                  <a:schemeClr val="bg1"/>
                </a:solidFill>
              </a:rPr>
            </a:br>
            <a:r>
              <a:rPr lang="pt-BR" smtClean="0">
                <a:solidFill>
                  <a:schemeClr val="bg1"/>
                </a:solidFill>
              </a:rPr>
              <a:t>- Diversidade dos cursos de graduação e pós-graduação </a:t>
            </a:r>
          </a:p>
          <a:p>
            <a:r>
              <a:rPr lang="pt-BR" smtClean="0">
                <a:solidFill>
                  <a:schemeClr val="bg1"/>
                </a:solidFill>
              </a:rPr>
              <a:t>- Quadro de servidores docentes e técnicos qualificado </a:t>
            </a:r>
          </a:p>
          <a:p>
            <a:pPr>
              <a:buFontTx/>
              <a:buChar char="-"/>
            </a:pPr>
            <a:r>
              <a:rPr lang="pt-BR" smtClean="0">
                <a:solidFill>
                  <a:schemeClr val="bg1"/>
                </a:solidFill>
              </a:rPr>
              <a:t>Elevado índice de produção científica nacional</a:t>
            </a:r>
          </a:p>
          <a:p>
            <a:pPr>
              <a:buFontTx/>
              <a:buChar char="-"/>
            </a:pPr>
            <a:r>
              <a:rPr lang="pt-BR" smtClean="0">
                <a:solidFill>
                  <a:schemeClr val="bg1"/>
                </a:solidFill>
              </a:rPr>
              <a:t>Valorização do planejamento estratégico</a:t>
            </a:r>
            <a:endParaRPr lang="pt-BR" dirty="0" smtClean="0">
              <a:solidFill>
                <a:schemeClr val="bg1"/>
              </a:solidFill>
            </a:endParaRPr>
          </a:p>
          <a:p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4857752" y="1643056"/>
            <a:ext cx="1512168" cy="369332"/>
          </a:xfrm>
          <a:prstGeom prst="rect">
            <a:avLst/>
          </a:prstGeom>
          <a:solidFill>
            <a:srgbClr val="CC9900"/>
          </a:solidFill>
        </p:spPr>
        <p:txBody>
          <a:bodyPr wrap="square" rtlCol="0">
            <a:spAutoFit/>
          </a:bodyPr>
          <a:lstStyle/>
          <a:p>
            <a:r>
              <a:rPr lang="pt-BR" sz="1800" smtClean="0">
                <a:solidFill>
                  <a:schemeClr val="bg1"/>
                </a:solidFill>
              </a:rPr>
              <a:t>Fraquezas</a:t>
            </a:r>
            <a:endParaRPr lang="pt-BR" sz="1800" dirty="0">
              <a:solidFill>
                <a:schemeClr val="bg1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4857752" y="2040623"/>
            <a:ext cx="4286248" cy="2677656"/>
          </a:xfrm>
          <a:prstGeom prst="rect">
            <a:avLst/>
          </a:prstGeom>
          <a:solidFill>
            <a:srgbClr val="CC9900"/>
          </a:solidFill>
        </p:spPr>
        <p:txBody>
          <a:bodyPr wrap="square" rtlCol="0">
            <a:spAutoFit/>
          </a:bodyPr>
          <a:lstStyle/>
          <a:p>
            <a:r>
              <a:rPr lang="pt-BR" smtClean="0"/>
              <a:t>- Gestão da informação fragmentada e morosidade nos processos</a:t>
            </a:r>
            <a:endParaRPr lang="pt-BR" dirty="0" smtClean="0"/>
          </a:p>
          <a:p>
            <a:r>
              <a:rPr lang="pt-BR" smtClean="0"/>
              <a:t>- Reduzida visibilidade internacional</a:t>
            </a:r>
            <a:endParaRPr lang="pt-BR" dirty="0" smtClean="0"/>
          </a:p>
          <a:p>
            <a:r>
              <a:rPr lang="pt-BR" smtClean="0"/>
              <a:t>- Dimensionamento de pessoal e escassez de quadros técnicos em áreas específicas de gestão </a:t>
            </a:r>
          </a:p>
          <a:p>
            <a:pPr>
              <a:buFontTx/>
              <a:buChar char="-"/>
            </a:pPr>
            <a:r>
              <a:rPr lang="pt-BR" smtClean="0"/>
              <a:t>Necessidade </a:t>
            </a:r>
            <a:r>
              <a:rPr lang="pt-BR" dirty="0" smtClean="0"/>
              <a:t>de expansão do funcionamento administrativo nos turnos ofertados pela universidade (manhã, tarde e noite).</a:t>
            </a:r>
          </a:p>
          <a:p>
            <a:pPr lvl="0">
              <a:buFontTx/>
              <a:buChar char="-"/>
            </a:pPr>
            <a:r>
              <a:rPr lang="pt-BR" smtClean="0"/>
              <a:t>Comunicação da Sede com as Unidades Acadêmicas</a:t>
            </a:r>
          </a:p>
          <a:p>
            <a:pPr lvl="0">
              <a:buFontTx/>
              <a:buChar char="-"/>
            </a:pPr>
            <a:r>
              <a:rPr lang="pt-BR" smtClean="0"/>
              <a:t>Estrutura insuficiente de apoio à adoção e uso das tecnologias digitais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9"/>
          <p:cNvSpPr txBox="1">
            <a:spLocks noGrp="1"/>
          </p:cNvSpPr>
          <p:nvPr>
            <p:ph type="ctrTitle" idx="4294967295"/>
          </p:nvPr>
        </p:nvSpPr>
        <p:spPr>
          <a:xfrm>
            <a:off x="395536" y="555526"/>
            <a:ext cx="8748464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dirty="0" smtClean="0">
                <a:solidFill>
                  <a:srgbClr val="94BF6E"/>
                </a:solidFill>
              </a:rPr>
              <a:t>Matriz SWOT – </a:t>
            </a:r>
            <a:r>
              <a:rPr lang="pt-BR" sz="4000" dirty="0" err="1" smtClean="0">
                <a:solidFill>
                  <a:srgbClr val="94BF6E"/>
                </a:solidFill>
              </a:rPr>
              <a:t>Amb</a:t>
            </a:r>
            <a:r>
              <a:rPr lang="pt-BR" sz="4000" dirty="0" smtClean="0">
                <a:solidFill>
                  <a:srgbClr val="94BF6E"/>
                </a:solidFill>
              </a:rPr>
              <a:t>. Externo (exemplos)</a:t>
            </a:r>
            <a:endParaRPr sz="4000" dirty="0">
              <a:solidFill>
                <a:srgbClr val="94BF6E"/>
              </a:solidFill>
            </a:endParaRPr>
          </a:p>
        </p:txBody>
      </p:sp>
      <p:sp>
        <p:nvSpPr>
          <p:cNvPr id="187" name="Google Shape;187;p19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13</a:t>
            </a:fld>
            <a:endParaRPr/>
          </a:p>
        </p:txBody>
      </p:sp>
      <p:pic>
        <p:nvPicPr>
          <p:cNvPr id="29" name="Imagem 28">
            <a:extLst>
              <a:ext uri="{FF2B5EF4-FFF2-40B4-BE49-F238E27FC236}">
                <a16:creationId xmlns:a16="http://schemas.microsoft.com/office/drawing/2014/main" xmlns="" id="{6BFAC9FF-8994-43B4-B576-E1DBFC07E4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3011" b="91115" l="8159" r="91797">
                        <a14:foregroundMark x1="25011" y1="61970" x2="25011" y2="61970"/>
                        <a14:foregroundMark x1="16407" y1="73123" x2="16407" y2="73123"/>
                        <a14:foregroundMark x1="23718" y1="71710" x2="23718" y2="71710"/>
                        <a14:foregroundMark x1="31074" y1="71413" x2="31074" y2="71413"/>
                        <a14:foregroundMark x1="34329" y1="71487" x2="34329" y2="71487"/>
                        <a14:foregroundMark x1="40125" y1="71859" x2="40125" y2="71859"/>
                        <a14:foregroundMark x1="46099" y1="71859" x2="46099" y2="71859"/>
                        <a14:foregroundMark x1="52162" y1="71004" x2="52162" y2="71004"/>
                        <a14:foregroundMark x1="57245" y1="71227" x2="57245" y2="71227"/>
                        <a14:foregroundMark x1="60232" y1="71227" x2="60232" y2="71227"/>
                        <a14:foregroundMark x1="67900" y1="71152" x2="67900" y2="71152"/>
                        <a14:foregroundMark x1="73874" y1="71152" x2="73874" y2="71152"/>
                        <a14:foregroundMark x1="80651" y1="71152" x2="80651" y2="71152"/>
                        <a14:foregroundMark x1="15158" y1="77807" x2="15158" y2="77807"/>
                        <a14:foregroundMark x1="18591" y1="77881" x2="18591" y2="77881"/>
                        <a14:foregroundMark x1="24209" y1="78253" x2="24209" y2="78253"/>
                        <a14:foregroundMark x1="31164" y1="79182" x2="31164" y2="79182"/>
                        <a14:foregroundMark x1="36781" y1="79554" x2="36781" y2="79554"/>
                        <a14:foregroundMark x1="43201" y1="79926" x2="43201" y2="79926"/>
                        <a14:foregroundMark x1="49710" y1="79851" x2="49710" y2="79851"/>
                        <a14:foregroundMark x1="57601" y1="80074" x2="57601" y2="80074"/>
                        <a14:foregroundMark x1="63486" y1="79777" x2="63486" y2="79777"/>
                        <a14:foregroundMark x1="70531" y1="80149" x2="70531" y2="80149"/>
                        <a14:foregroundMark x1="76951" y1="80223" x2="76951" y2="80223"/>
                        <a14:foregroundMark x1="83549" y1="80223" x2="83549" y2="80223"/>
                        <a14:foregroundMark x1="14311" y1="87175" x2="14311" y2="87175"/>
                        <a14:foregroundMark x1="16942" y1="86952" x2="16942" y2="86952"/>
                        <a14:foregroundMark x1="25279" y1="86877" x2="25279" y2="86877"/>
                        <a14:foregroundMark x1="30807" y1="87026" x2="30807" y2="87026"/>
                        <a14:foregroundMark x1="36335" y1="87100" x2="36335" y2="87100"/>
                        <a14:foregroundMark x1="42577" y1="87249" x2="42577" y2="87249"/>
                        <a14:foregroundMark x1="50334" y1="88216" x2="50334" y2="88216"/>
                        <a14:foregroundMark x1="56977" y1="87323" x2="56977" y2="87323"/>
                        <a14:foregroundMark x1="64735" y1="87398" x2="64735" y2="87398"/>
                        <a14:foregroundMark x1="70441" y1="87323" x2="70441" y2="87323"/>
                        <a14:foregroundMark x1="77753" y1="87323" x2="77753" y2="87323"/>
                        <a14:foregroundMark x1="84307" y1="87472" x2="84307" y2="87472"/>
                        <a14:backgroundMark x1="47258" y1="71078" x2="47258" y2="71078"/>
                        <a14:backgroundMark x1="61926" y1="71933" x2="61926" y2="71933"/>
                        <a14:backgroundMark x1="68524" y1="71933" x2="68524" y2="71933"/>
                        <a14:backgroundMark x1="76148" y1="72082" x2="76148" y2="72082"/>
                        <a14:backgroundMark x1="26884" y1="80149" x2="26884" y2="80149"/>
                        <a14:backgroundMark x1="38654" y1="78885" x2="38654" y2="78885"/>
                        <a14:backgroundMark x1="44984" y1="79851" x2="44984" y2="79851"/>
                        <a14:backgroundMark x1="59206" y1="79033" x2="59206" y2="79033"/>
                        <a14:backgroundMark x1="72537" y1="78885" x2="72537" y2="78885"/>
                        <a14:backgroundMark x1="78600" y1="80074" x2="78600" y2="80074"/>
                        <a14:backgroundMark x1="12350" y1="87993" x2="12350" y2="87993"/>
                        <a14:backgroundMark x1="26884" y1="87249" x2="26884" y2="87249"/>
                        <a14:backgroundMark x1="38297" y1="87249" x2="38297" y2="87249"/>
                        <a14:backgroundMark x1="52073" y1="88067" x2="52073" y2="88067"/>
                        <a14:backgroundMark x1="65938" y1="86989" x2="65938" y2="86989"/>
                        <a14:backgroundMark x1="66117" y1="88996" x2="66117" y2="889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83010" y="-20538"/>
            <a:ext cx="513326" cy="615627"/>
          </a:xfrm>
          <a:prstGeom prst="rect">
            <a:avLst/>
          </a:prstGeom>
        </p:spPr>
      </p:pic>
      <p:pic>
        <p:nvPicPr>
          <p:cNvPr id="30" name="Picture 4" descr="https://trello-attachments.s3.amazonaws.com/5c3772562a3d78641fd6677c/5d6eb422f8bffe28c764c0da/298035a3098b857f550360c0fea5b847/Proplan_2019_UFRPE.png"/>
          <p:cNvPicPr>
            <a:picLocks noChangeAspect="1" noChangeArrowheads="1"/>
          </p:cNvPicPr>
          <p:nvPr/>
        </p:nvPicPr>
        <p:blipFill>
          <a:blip r:embed="rId5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7704454" y="90274"/>
            <a:ext cx="1332042" cy="393244"/>
          </a:xfrm>
          <a:prstGeom prst="rect">
            <a:avLst/>
          </a:prstGeom>
          <a:noFill/>
        </p:spPr>
      </p:pic>
      <p:sp>
        <p:nvSpPr>
          <p:cNvPr id="9" name="CaixaDeTexto 8"/>
          <p:cNvSpPr txBox="1"/>
          <p:nvPr/>
        </p:nvSpPr>
        <p:spPr>
          <a:xfrm>
            <a:off x="539552" y="1657712"/>
            <a:ext cx="1728192" cy="369332"/>
          </a:xfrm>
          <a:prstGeom prst="rect">
            <a:avLst/>
          </a:prstGeom>
          <a:solidFill>
            <a:srgbClr val="18637B"/>
          </a:solidFill>
        </p:spPr>
        <p:txBody>
          <a:bodyPr wrap="square" rtlCol="0">
            <a:spAutoFit/>
          </a:bodyPr>
          <a:lstStyle/>
          <a:p>
            <a:r>
              <a:rPr lang="pt-BR" sz="1800" smtClean="0">
                <a:solidFill>
                  <a:schemeClr val="bg1"/>
                </a:solidFill>
              </a:rPr>
              <a:t>Oportunidades</a:t>
            </a:r>
            <a:endParaRPr lang="pt-BR" sz="1800" dirty="0" smtClean="0">
              <a:solidFill>
                <a:schemeClr val="bg1"/>
              </a:solidFill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571472" y="2071684"/>
            <a:ext cx="4000528" cy="2246769"/>
          </a:xfrm>
          <a:prstGeom prst="rect">
            <a:avLst/>
          </a:prstGeom>
          <a:solidFill>
            <a:srgbClr val="18637B"/>
          </a:solidFill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pt-BR" smtClean="0">
                <a:solidFill>
                  <a:schemeClr val="bg1"/>
                </a:solidFill>
              </a:rPr>
              <a:t>Articulação regional de universidades públicas</a:t>
            </a:r>
            <a:br>
              <a:rPr lang="pt-BR" smtClean="0">
                <a:solidFill>
                  <a:schemeClr val="bg1"/>
                </a:solidFill>
              </a:rPr>
            </a:br>
            <a:r>
              <a:rPr lang="pt-BR" smtClean="0">
                <a:solidFill>
                  <a:schemeClr val="bg1"/>
                </a:solidFill>
              </a:rPr>
              <a:t>- Aproximação entre universidade e organizações da sociedade civil</a:t>
            </a:r>
          </a:p>
          <a:p>
            <a:pPr>
              <a:buFontTx/>
              <a:buChar char="-"/>
            </a:pPr>
            <a:r>
              <a:rPr lang="pt-BR" smtClean="0">
                <a:solidFill>
                  <a:schemeClr val="bg1"/>
                </a:solidFill>
              </a:rPr>
              <a:t>Mobilização parlamentar para ampliação e acesso a recursos orçamentários</a:t>
            </a:r>
            <a:br>
              <a:rPr lang="pt-BR" smtClean="0">
                <a:solidFill>
                  <a:schemeClr val="bg1"/>
                </a:solidFill>
              </a:rPr>
            </a:br>
            <a:r>
              <a:rPr lang="pt-BR" smtClean="0">
                <a:solidFill>
                  <a:schemeClr val="bg1"/>
                </a:solidFill>
              </a:rPr>
              <a:t>- Possibilidade de captação de recursos nacionais e internacionais</a:t>
            </a:r>
          </a:p>
          <a:p>
            <a:pPr>
              <a:buFontTx/>
              <a:buChar char="-"/>
            </a:pPr>
            <a:r>
              <a:rPr lang="pt-BR" smtClean="0">
                <a:solidFill>
                  <a:schemeClr val="bg1"/>
                </a:solidFill>
              </a:rPr>
              <a:t>Acesso, receptividade e atualização das tecnologias para atuação universitária em regime híbrido</a:t>
            </a:r>
            <a:endParaRPr lang="pt-BR" dirty="0" smtClean="0">
              <a:solidFill>
                <a:schemeClr val="bg1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4631468" y="1643056"/>
            <a:ext cx="1512168" cy="369332"/>
          </a:xfrm>
          <a:prstGeom prst="rect">
            <a:avLst/>
          </a:prstGeom>
          <a:solidFill>
            <a:srgbClr val="FF3300"/>
          </a:solidFill>
        </p:spPr>
        <p:txBody>
          <a:bodyPr wrap="square" rtlCol="0">
            <a:spAutoFit/>
          </a:bodyPr>
          <a:lstStyle/>
          <a:p>
            <a:r>
              <a:rPr lang="pt-BR" sz="1800" smtClean="0">
                <a:solidFill>
                  <a:schemeClr val="bg1"/>
                </a:solidFill>
              </a:rPr>
              <a:t>Ameaças</a:t>
            </a:r>
            <a:endParaRPr lang="pt-BR" sz="1800" dirty="0">
              <a:solidFill>
                <a:schemeClr val="bg1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4611518" y="2040623"/>
            <a:ext cx="4175324" cy="2246769"/>
          </a:xfrm>
          <a:prstGeom prst="rect">
            <a:avLst/>
          </a:prstGeom>
          <a:solidFill>
            <a:srgbClr val="FF3300"/>
          </a:solidFill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pt-BR" smtClean="0">
                <a:solidFill>
                  <a:schemeClr val="bg1"/>
                </a:solidFill>
              </a:rPr>
              <a:t>Escassez de recursos orçamentários destinados à educação superior;</a:t>
            </a:r>
          </a:p>
          <a:p>
            <a:pPr>
              <a:buFontTx/>
              <a:buChar char="-"/>
            </a:pPr>
            <a:r>
              <a:rPr lang="pt-BR" smtClean="0">
                <a:solidFill>
                  <a:schemeClr val="bg1"/>
                </a:solidFill>
              </a:rPr>
              <a:t>Incertezas referentes aos impactos socioeconômicos pós-pandemia</a:t>
            </a:r>
            <a:br>
              <a:rPr lang="pt-BR" smtClean="0">
                <a:solidFill>
                  <a:schemeClr val="bg1"/>
                </a:solidFill>
              </a:rPr>
            </a:br>
            <a:r>
              <a:rPr lang="pt-BR" smtClean="0">
                <a:solidFill>
                  <a:schemeClr val="bg1"/>
                </a:solidFill>
              </a:rPr>
              <a:t>Aumento da vulnerabilidade socioeconômica e emocional do corpo discente</a:t>
            </a:r>
            <a:br>
              <a:rPr lang="pt-BR" smtClean="0">
                <a:solidFill>
                  <a:schemeClr val="bg1"/>
                </a:solidFill>
              </a:rPr>
            </a:br>
            <a:r>
              <a:rPr lang="pt-BR" smtClean="0">
                <a:solidFill>
                  <a:schemeClr val="bg1"/>
                </a:solidFill>
              </a:rPr>
              <a:t>Fatores externos que influenciam na Taxa de Sucesso da Graduação (TSG)</a:t>
            </a:r>
          </a:p>
          <a:p>
            <a:pPr>
              <a:buFontTx/>
              <a:buChar char="-"/>
            </a:pPr>
            <a:r>
              <a:rPr lang="pt-BR" smtClean="0">
                <a:solidFill>
                  <a:schemeClr val="bg1"/>
                </a:solidFill>
              </a:rPr>
              <a:t>Fatores de evasão de cursos de graduação presenciais</a:t>
            </a:r>
            <a:endParaRPr lang="pt-BR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14</a:t>
            </a:fld>
            <a:endParaRPr lang="pt-BR"/>
          </a:p>
        </p:txBody>
      </p:sp>
      <p:sp>
        <p:nvSpPr>
          <p:cNvPr id="3" name="Google Shape;174;p19"/>
          <p:cNvSpPr txBox="1">
            <a:spLocks/>
          </p:cNvSpPr>
          <p:nvPr/>
        </p:nvSpPr>
        <p:spPr>
          <a:xfrm>
            <a:off x="685800" y="268942"/>
            <a:ext cx="7990656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tabLst/>
              <a:defRPr/>
            </a:pPr>
            <a:r>
              <a:rPr kumimoji="0" lang="pt-BR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94BF6E"/>
                </a:solidFill>
                <a:effectLst/>
                <a:uLnTx/>
                <a:uFillTx/>
                <a:latin typeface="Roboto Slab"/>
                <a:ea typeface="Roboto Slab"/>
                <a:cs typeface="Roboto Slab"/>
                <a:sym typeface="Roboto Slab"/>
              </a:rPr>
              <a:t>Cruzamento dos</a:t>
            </a:r>
            <a:r>
              <a:rPr kumimoji="0" lang="pt-BR" sz="4000" b="1" i="0" u="none" strike="noStrike" kern="0" cap="none" spc="0" normalizeH="0" noProof="0" dirty="0" smtClean="0">
                <a:ln>
                  <a:noFill/>
                </a:ln>
                <a:solidFill>
                  <a:srgbClr val="94BF6E"/>
                </a:solidFill>
                <a:effectLst/>
                <a:uLnTx/>
                <a:uFillTx/>
                <a:latin typeface="Roboto Slab"/>
                <a:ea typeface="Roboto Slab"/>
                <a:cs typeface="Roboto Slab"/>
                <a:sym typeface="Roboto Slab"/>
              </a:rPr>
              <a:t> elementos da SWOT</a:t>
            </a:r>
            <a:endParaRPr kumimoji="0" lang="pt-BR" sz="4000" b="1" i="0" u="none" strike="noStrike" kern="0" cap="none" spc="0" normalizeH="0" baseline="0" noProof="0" dirty="0">
              <a:ln>
                <a:noFill/>
              </a:ln>
              <a:solidFill>
                <a:srgbClr val="94BF6E"/>
              </a:solidFill>
              <a:effectLst/>
              <a:uLnTx/>
              <a:uFillTx/>
              <a:latin typeface="Roboto Slab"/>
              <a:ea typeface="Roboto Slab"/>
              <a:cs typeface="Roboto Slab"/>
              <a:sym typeface="Roboto Slab"/>
            </a:endParaRPr>
          </a:p>
        </p:txBody>
      </p:sp>
      <p:grpSp>
        <p:nvGrpSpPr>
          <p:cNvPr id="4" name="Agrupar 4">
            <a:extLst>
              <a:ext uri="{FF2B5EF4-FFF2-40B4-BE49-F238E27FC236}">
                <a16:creationId xmlns:a16="http://schemas.microsoft.com/office/drawing/2014/main" xmlns="" id="{96C2869F-1AD1-44E3-A819-F8D5F178C7CD}"/>
              </a:ext>
            </a:extLst>
          </p:cNvPr>
          <p:cNvGrpSpPr/>
          <p:nvPr/>
        </p:nvGrpSpPr>
        <p:grpSpPr>
          <a:xfrm>
            <a:off x="2123728" y="1347614"/>
            <a:ext cx="5400001" cy="3600000"/>
            <a:chOff x="3395999" y="2367712"/>
            <a:chExt cx="5400001" cy="3600000"/>
          </a:xfrm>
        </p:grpSpPr>
        <p:sp>
          <p:nvSpPr>
            <p:cNvPr id="5" name="Forma Livre: Forma 5">
              <a:extLst>
                <a:ext uri="{FF2B5EF4-FFF2-40B4-BE49-F238E27FC236}">
                  <a16:creationId xmlns:a16="http://schemas.microsoft.com/office/drawing/2014/main" xmlns="" id="{F83885EB-9947-4014-8E2C-8953C3B7273A}"/>
                </a:ext>
              </a:extLst>
            </p:cNvPr>
            <p:cNvSpPr/>
            <p:nvPr/>
          </p:nvSpPr>
          <p:spPr>
            <a:xfrm>
              <a:off x="3395999" y="2377402"/>
              <a:ext cx="2700001" cy="1790310"/>
            </a:xfrm>
            <a:custGeom>
              <a:avLst/>
              <a:gdLst>
                <a:gd name="connsiteX0" fmla="*/ 0 w 1800000"/>
                <a:gd name="connsiteY0" fmla="*/ 0 h 2700000"/>
                <a:gd name="connsiteX1" fmla="*/ 1499994 w 1800000"/>
                <a:gd name="connsiteY1" fmla="*/ 0 h 2700000"/>
                <a:gd name="connsiteX2" fmla="*/ 1800000 w 1800000"/>
                <a:gd name="connsiteY2" fmla="*/ 300006 h 2700000"/>
                <a:gd name="connsiteX3" fmla="*/ 1800000 w 1800000"/>
                <a:gd name="connsiteY3" fmla="*/ 2700000 h 2700000"/>
                <a:gd name="connsiteX4" fmla="*/ 0 w 1800000"/>
                <a:gd name="connsiteY4" fmla="*/ 2700000 h 2700000"/>
                <a:gd name="connsiteX5" fmla="*/ 0 w 1800000"/>
                <a:gd name="connsiteY5" fmla="*/ 0 h 270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00000" h="2700000">
                  <a:moveTo>
                    <a:pt x="0" y="2700000"/>
                  </a:moveTo>
                  <a:lnTo>
                    <a:pt x="0" y="450009"/>
                  </a:lnTo>
                  <a:cubicBezTo>
                    <a:pt x="0" y="201475"/>
                    <a:pt x="89545" y="0"/>
                    <a:pt x="200004" y="0"/>
                  </a:cubicBezTo>
                  <a:lnTo>
                    <a:pt x="1800000" y="0"/>
                  </a:lnTo>
                  <a:lnTo>
                    <a:pt x="1800000" y="2700000"/>
                  </a:lnTo>
                  <a:lnTo>
                    <a:pt x="0" y="2700000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9136" tIns="199137" rIns="199137" bIns="649135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b="1" kern="1200" dirty="0" smtClean="0">
                  <a:solidFill>
                    <a:schemeClr val="accent2">
                      <a:lumMod val="75000"/>
                    </a:schemeClr>
                  </a:solidFill>
                </a:rPr>
                <a:t>Forças x Oportunidades</a:t>
              </a:r>
            </a:p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1200" b="1" dirty="0" smtClean="0">
                  <a:solidFill>
                    <a:schemeClr val="accent2">
                      <a:lumMod val="75000"/>
                    </a:schemeClr>
                  </a:solidFill>
                </a:rPr>
                <a:t>Estratégia Ofensiva</a:t>
              </a:r>
              <a:r>
                <a:rPr lang="pt-BR" sz="1200" dirty="0" smtClean="0">
                  <a:solidFill>
                    <a:schemeClr val="accent2">
                      <a:lumMod val="75000"/>
                    </a:schemeClr>
                  </a:solidFill>
                </a:rPr>
                <a:t>: O objetivo é aumentar e aperfeiçoar as forças para que as oportunidades sejam </a:t>
              </a:r>
              <a:r>
                <a:rPr lang="pt-BR" sz="1200" smtClean="0">
                  <a:solidFill>
                    <a:schemeClr val="accent2">
                      <a:lumMod val="75000"/>
                    </a:schemeClr>
                  </a:solidFill>
                </a:rPr>
                <a:t>bem aproveitadas.</a:t>
              </a:r>
              <a:endParaRPr lang="pt-BR" sz="1200" kern="1200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6" name="Forma Livre: Forma 6">
              <a:extLst>
                <a:ext uri="{FF2B5EF4-FFF2-40B4-BE49-F238E27FC236}">
                  <a16:creationId xmlns:a16="http://schemas.microsoft.com/office/drawing/2014/main" xmlns="" id="{33C0A623-2097-4A06-9187-2849FF749B56}"/>
                </a:ext>
              </a:extLst>
            </p:cNvPr>
            <p:cNvSpPr/>
            <p:nvPr/>
          </p:nvSpPr>
          <p:spPr>
            <a:xfrm>
              <a:off x="6096000" y="2367712"/>
              <a:ext cx="2700000" cy="1800000"/>
            </a:xfrm>
            <a:custGeom>
              <a:avLst/>
              <a:gdLst>
                <a:gd name="connsiteX0" fmla="*/ 0 w 2700000"/>
                <a:gd name="connsiteY0" fmla="*/ 0 h 1800000"/>
                <a:gd name="connsiteX1" fmla="*/ 2399994 w 2700000"/>
                <a:gd name="connsiteY1" fmla="*/ 0 h 1800000"/>
                <a:gd name="connsiteX2" fmla="*/ 2700000 w 2700000"/>
                <a:gd name="connsiteY2" fmla="*/ 300006 h 1800000"/>
                <a:gd name="connsiteX3" fmla="*/ 2700000 w 2700000"/>
                <a:gd name="connsiteY3" fmla="*/ 1800000 h 1800000"/>
                <a:gd name="connsiteX4" fmla="*/ 0 w 2700000"/>
                <a:gd name="connsiteY4" fmla="*/ 1800000 h 1800000"/>
                <a:gd name="connsiteX5" fmla="*/ 0 w 2700000"/>
                <a:gd name="connsiteY5" fmla="*/ 0 h 180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00000" h="1800000">
                  <a:moveTo>
                    <a:pt x="0" y="0"/>
                  </a:moveTo>
                  <a:lnTo>
                    <a:pt x="2399994" y="0"/>
                  </a:lnTo>
                  <a:cubicBezTo>
                    <a:pt x="2565683" y="0"/>
                    <a:pt x="2700000" y="134317"/>
                    <a:pt x="2700000" y="300006"/>
                  </a:cubicBezTo>
                  <a:lnTo>
                    <a:pt x="2700000" y="1800000"/>
                  </a:lnTo>
                  <a:lnTo>
                    <a:pt x="0" y="180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66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9136" tIns="199136" rIns="199136" bIns="649136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b="1" kern="1200" dirty="0" smtClean="0"/>
                <a:t>Forças X Ameaças</a:t>
              </a:r>
            </a:p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1200" b="1" dirty="0" smtClean="0">
                  <a:solidFill>
                    <a:schemeClr val="bg1"/>
                  </a:solidFill>
                </a:rPr>
                <a:t>Estratégia </a:t>
              </a:r>
              <a:r>
                <a:rPr lang="pt-BR" sz="1200" b="1" dirty="0" err="1" smtClean="0">
                  <a:solidFill>
                    <a:schemeClr val="bg1"/>
                  </a:solidFill>
                </a:rPr>
                <a:t>Confrontativa</a:t>
              </a:r>
              <a:r>
                <a:rPr lang="pt-BR" sz="1200" b="1" dirty="0" smtClean="0">
                  <a:solidFill>
                    <a:schemeClr val="bg1"/>
                  </a:solidFill>
                </a:rPr>
                <a:t>: </a:t>
              </a:r>
              <a:r>
                <a:rPr lang="pt-BR" sz="1200" dirty="0" smtClean="0">
                  <a:solidFill>
                    <a:schemeClr val="bg1"/>
                  </a:solidFill>
                </a:rPr>
                <a:t> São desenvolvidas estratégias de confronto que utilizam os pontos fortes da instituição para diminuir as ameaças.</a:t>
              </a:r>
              <a:endParaRPr lang="pt-BR" sz="1200" b="1" kern="1200" dirty="0">
                <a:solidFill>
                  <a:schemeClr val="bg1"/>
                </a:solidFill>
              </a:endParaRPr>
            </a:p>
          </p:txBody>
        </p:sp>
        <p:sp>
          <p:nvSpPr>
            <p:cNvPr id="7" name="Forma Livre: Forma 7">
              <a:extLst>
                <a:ext uri="{FF2B5EF4-FFF2-40B4-BE49-F238E27FC236}">
                  <a16:creationId xmlns:a16="http://schemas.microsoft.com/office/drawing/2014/main" xmlns="" id="{5210403E-8C2E-446C-8C25-3624F1F788BB}"/>
                </a:ext>
              </a:extLst>
            </p:cNvPr>
            <p:cNvSpPr/>
            <p:nvPr/>
          </p:nvSpPr>
          <p:spPr>
            <a:xfrm rot="21600000">
              <a:off x="3396000" y="4167711"/>
              <a:ext cx="2700001" cy="1800001"/>
            </a:xfrm>
            <a:custGeom>
              <a:avLst/>
              <a:gdLst>
                <a:gd name="connsiteX0" fmla="*/ 0 w 2700000"/>
                <a:gd name="connsiteY0" fmla="*/ 0 h 1800000"/>
                <a:gd name="connsiteX1" fmla="*/ 2399994 w 2700000"/>
                <a:gd name="connsiteY1" fmla="*/ 0 h 1800000"/>
                <a:gd name="connsiteX2" fmla="*/ 2700000 w 2700000"/>
                <a:gd name="connsiteY2" fmla="*/ 300006 h 1800000"/>
                <a:gd name="connsiteX3" fmla="*/ 2700000 w 2700000"/>
                <a:gd name="connsiteY3" fmla="*/ 1800000 h 1800000"/>
                <a:gd name="connsiteX4" fmla="*/ 0 w 2700000"/>
                <a:gd name="connsiteY4" fmla="*/ 1800000 h 1800000"/>
                <a:gd name="connsiteX5" fmla="*/ 0 w 2700000"/>
                <a:gd name="connsiteY5" fmla="*/ 0 h 180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00000" h="1800000">
                  <a:moveTo>
                    <a:pt x="2700000" y="1800000"/>
                  </a:moveTo>
                  <a:lnTo>
                    <a:pt x="300006" y="1800000"/>
                  </a:lnTo>
                  <a:cubicBezTo>
                    <a:pt x="134317" y="1800000"/>
                    <a:pt x="0" y="1665683"/>
                    <a:pt x="0" y="1499994"/>
                  </a:cubicBezTo>
                  <a:lnTo>
                    <a:pt x="0" y="0"/>
                  </a:lnTo>
                  <a:lnTo>
                    <a:pt x="2700000" y="0"/>
                  </a:lnTo>
                  <a:lnTo>
                    <a:pt x="2700000" y="1800000"/>
                  </a:lnTo>
                  <a:close/>
                </a:path>
              </a:pathLst>
            </a:custGeom>
            <a:solidFill>
              <a:schemeClr val="accent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9135" tIns="649136" rIns="199137" bIns="199137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b="1" kern="1200" dirty="0" smtClean="0">
                  <a:solidFill>
                    <a:schemeClr val="accent2">
                      <a:lumMod val="75000"/>
                    </a:schemeClr>
                  </a:solidFill>
                </a:rPr>
                <a:t>Fraquezas x Oportunidades</a:t>
              </a:r>
            </a:p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1200" b="1" dirty="0" smtClean="0">
                  <a:solidFill>
                    <a:schemeClr val="accent2">
                      <a:lumMod val="75000"/>
                    </a:schemeClr>
                  </a:solidFill>
                </a:rPr>
                <a:t>Estratégia de Reforço: </a:t>
              </a:r>
              <a:r>
                <a:rPr lang="pt-BR" sz="1200" dirty="0" smtClean="0">
                  <a:solidFill>
                    <a:schemeClr val="accent2">
                      <a:lumMod val="75000"/>
                    </a:schemeClr>
                  </a:solidFill>
                </a:rPr>
                <a:t>O objetivo é analisar as fraquezas de forma a tentar superá-las para aproveitar as oportunidades.</a:t>
              </a:r>
              <a:endParaRPr lang="pt-BR" sz="1200" b="1" kern="1200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8" name="Forma Livre: Forma 10">
              <a:extLst>
                <a:ext uri="{FF2B5EF4-FFF2-40B4-BE49-F238E27FC236}">
                  <a16:creationId xmlns:a16="http://schemas.microsoft.com/office/drawing/2014/main" xmlns="" id="{31D2857A-4548-4CB9-A880-5A7C7D314500}"/>
                </a:ext>
              </a:extLst>
            </p:cNvPr>
            <p:cNvSpPr/>
            <p:nvPr/>
          </p:nvSpPr>
          <p:spPr>
            <a:xfrm>
              <a:off x="6096000" y="4167712"/>
              <a:ext cx="2700000" cy="1800000"/>
            </a:xfrm>
            <a:custGeom>
              <a:avLst/>
              <a:gdLst>
                <a:gd name="connsiteX0" fmla="*/ 0 w 1800000"/>
                <a:gd name="connsiteY0" fmla="*/ 0 h 2700000"/>
                <a:gd name="connsiteX1" fmla="*/ 1499994 w 1800000"/>
                <a:gd name="connsiteY1" fmla="*/ 0 h 2700000"/>
                <a:gd name="connsiteX2" fmla="*/ 1800000 w 1800000"/>
                <a:gd name="connsiteY2" fmla="*/ 300006 h 2700000"/>
                <a:gd name="connsiteX3" fmla="*/ 1800000 w 1800000"/>
                <a:gd name="connsiteY3" fmla="*/ 2700000 h 2700000"/>
                <a:gd name="connsiteX4" fmla="*/ 0 w 1800000"/>
                <a:gd name="connsiteY4" fmla="*/ 2700000 h 2700000"/>
                <a:gd name="connsiteX5" fmla="*/ 0 w 1800000"/>
                <a:gd name="connsiteY5" fmla="*/ 0 h 270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00000" h="2700000">
                  <a:moveTo>
                    <a:pt x="1800000" y="1"/>
                  </a:moveTo>
                  <a:lnTo>
                    <a:pt x="1800000" y="2249991"/>
                  </a:lnTo>
                  <a:cubicBezTo>
                    <a:pt x="1800000" y="2498524"/>
                    <a:pt x="1710455" y="2699999"/>
                    <a:pt x="1599996" y="2699999"/>
                  </a:cubicBezTo>
                  <a:lnTo>
                    <a:pt x="0" y="2699999"/>
                  </a:lnTo>
                  <a:lnTo>
                    <a:pt x="0" y="1"/>
                  </a:lnTo>
                  <a:lnTo>
                    <a:pt x="1800000" y="1"/>
                  </a:lnTo>
                  <a:close/>
                </a:path>
              </a:pathLst>
            </a:custGeom>
            <a:solidFill>
              <a:srgbClr val="FF33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9136" tIns="649136" rIns="199136" bIns="199136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b="1" kern="1200" dirty="0" smtClean="0"/>
                <a:t>Fraquezas x Ameaças</a:t>
              </a:r>
            </a:p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1200" b="1" dirty="0" smtClean="0"/>
                <a:t>Estratégia Defensiva: </a:t>
              </a:r>
              <a:r>
                <a:rPr lang="pt-BR" sz="1200" dirty="0" smtClean="0"/>
                <a:t> São desenvolvidas ações defensivas para proteger a empresa, diminuindo o impacto das ameaças.</a:t>
              </a:r>
              <a:endParaRPr lang="pt-BR" sz="1200" b="1" kern="1200" dirty="0"/>
            </a:p>
          </p:txBody>
        </p:sp>
        <p:sp>
          <p:nvSpPr>
            <p:cNvPr id="9" name="Forma Livre: Forma 11">
              <a:extLst>
                <a:ext uri="{FF2B5EF4-FFF2-40B4-BE49-F238E27FC236}">
                  <a16:creationId xmlns:a16="http://schemas.microsoft.com/office/drawing/2014/main" xmlns="" id="{ABCFD78B-1164-4CAA-98E4-8C83EE28EECC}"/>
                </a:ext>
              </a:extLst>
            </p:cNvPr>
            <p:cNvSpPr/>
            <p:nvPr/>
          </p:nvSpPr>
          <p:spPr>
            <a:xfrm>
              <a:off x="5286000" y="3717712"/>
              <a:ext cx="1620000" cy="900000"/>
            </a:xfrm>
            <a:custGeom>
              <a:avLst/>
              <a:gdLst>
                <a:gd name="connsiteX0" fmla="*/ 0 w 1620000"/>
                <a:gd name="connsiteY0" fmla="*/ 150003 h 900000"/>
                <a:gd name="connsiteX1" fmla="*/ 150003 w 1620000"/>
                <a:gd name="connsiteY1" fmla="*/ 0 h 900000"/>
                <a:gd name="connsiteX2" fmla="*/ 1469997 w 1620000"/>
                <a:gd name="connsiteY2" fmla="*/ 0 h 900000"/>
                <a:gd name="connsiteX3" fmla="*/ 1620000 w 1620000"/>
                <a:gd name="connsiteY3" fmla="*/ 150003 h 900000"/>
                <a:gd name="connsiteX4" fmla="*/ 1620000 w 1620000"/>
                <a:gd name="connsiteY4" fmla="*/ 749997 h 900000"/>
                <a:gd name="connsiteX5" fmla="*/ 1469997 w 1620000"/>
                <a:gd name="connsiteY5" fmla="*/ 900000 h 900000"/>
                <a:gd name="connsiteX6" fmla="*/ 150003 w 1620000"/>
                <a:gd name="connsiteY6" fmla="*/ 900000 h 900000"/>
                <a:gd name="connsiteX7" fmla="*/ 0 w 1620000"/>
                <a:gd name="connsiteY7" fmla="*/ 749997 h 900000"/>
                <a:gd name="connsiteX8" fmla="*/ 0 w 1620000"/>
                <a:gd name="connsiteY8" fmla="*/ 150003 h 90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20000" h="900000">
                  <a:moveTo>
                    <a:pt x="0" y="150003"/>
                  </a:moveTo>
                  <a:cubicBezTo>
                    <a:pt x="0" y="67159"/>
                    <a:pt x="67159" y="0"/>
                    <a:pt x="150003" y="0"/>
                  </a:cubicBezTo>
                  <a:lnTo>
                    <a:pt x="1469997" y="0"/>
                  </a:lnTo>
                  <a:cubicBezTo>
                    <a:pt x="1552841" y="0"/>
                    <a:pt x="1620000" y="67159"/>
                    <a:pt x="1620000" y="150003"/>
                  </a:cubicBezTo>
                  <a:lnTo>
                    <a:pt x="1620000" y="749997"/>
                  </a:lnTo>
                  <a:cubicBezTo>
                    <a:pt x="1620000" y="832841"/>
                    <a:pt x="1552841" y="900000"/>
                    <a:pt x="1469997" y="900000"/>
                  </a:cubicBezTo>
                  <a:lnTo>
                    <a:pt x="150003" y="900000"/>
                  </a:lnTo>
                  <a:cubicBezTo>
                    <a:pt x="67159" y="900000"/>
                    <a:pt x="0" y="832841"/>
                    <a:pt x="0" y="749997"/>
                  </a:cubicBezTo>
                  <a:lnTo>
                    <a:pt x="0" y="150003"/>
                  </a:lnTo>
                  <a:close/>
                </a:path>
              </a:pathLst>
            </a:custGeom>
            <a:solidFill>
              <a:schemeClr val="bg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754" tIns="127754" rIns="127754" bIns="127754" numCol="1" spcCol="1270" anchor="ctr" anchorCtr="0">
              <a:noAutofit/>
            </a:bodyPr>
            <a:lstStyle/>
            <a:p>
              <a:pPr marL="0" lvl="0" indent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2200" b="1" kern="1200" dirty="0" smtClean="0"/>
                <a:t>SWOT Cruzada</a:t>
              </a:r>
              <a:endParaRPr lang="pt-BR" sz="2200" b="1" kern="1200" dirty="0"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683568" y="1139262"/>
            <a:ext cx="8064896" cy="39139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74" name="Google Shape;174;p19"/>
          <p:cNvSpPr txBox="1">
            <a:spLocks noGrp="1"/>
          </p:cNvSpPr>
          <p:nvPr>
            <p:ph type="ctrTitle" idx="4294967295"/>
          </p:nvPr>
        </p:nvSpPr>
        <p:spPr>
          <a:xfrm>
            <a:off x="685800" y="-20538"/>
            <a:ext cx="7990656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dirty="0" smtClean="0">
                <a:solidFill>
                  <a:srgbClr val="94BF6E"/>
                </a:solidFill>
              </a:rPr>
              <a:t>Dicas</a:t>
            </a:r>
            <a:r>
              <a:rPr lang="pt-BR" sz="3600" dirty="0">
                <a:solidFill>
                  <a:srgbClr val="94BF6E"/>
                </a:solidFill>
              </a:rPr>
              <a:t> </a:t>
            </a:r>
            <a:r>
              <a:rPr lang="pt-BR" sz="3600" dirty="0" smtClean="0">
                <a:solidFill>
                  <a:srgbClr val="94BF6E"/>
                </a:solidFill>
              </a:rPr>
              <a:t>para construção da SWOT</a:t>
            </a:r>
            <a:endParaRPr sz="3600" dirty="0">
              <a:solidFill>
                <a:srgbClr val="94BF6E"/>
              </a:solidFill>
            </a:endParaRPr>
          </a:p>
        </p:txBody>
      </p:sp>
      <p:sp>
        <p:nvSpPr>
          <p:cNvPr id="187" name="Google Shape;187;p19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15</a:t>
            </a:fld>
            <a:endParaRPr/>
          </a:p>
        </p:txBody>
      </p:sp>
      <p:pic>
        <p:nvPicPr>
          <p:cNvPr id="29" name="Imagem 28">
            <a:extLst>
              <a:ext uri="{FF2B5EF4-FFF2-40B4-BE49-F238E27FC236}">
                <a16:creationId xmlns="" xmlns:a16="http://schemas.microsoft.com/office/drawing/2014/main" id="{6BFAC9FF-8994-43B4-B576-E1DBFC07E4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backgroundRemoval t="3011" b="91115" l="8159" r="91797">
                        <a14:foregroundMark x1="25011" y1="61970" x2="25011" y2="61970"/>
                        <a14:foregroundMark x1="16407" y1="73123" x2="16407" y2="73123"/>
                        <a14:foregroundMark x1="23718" y1="71710" x2="23718" y2="71710"/>
                        <a14:foregroundMark x1="31074" y1="71413" x2="31074" y2="71413"/>
                        <a14:foregroundMark x1="34329" y1="71487" x2="34329" y2="71487"/>
                        <a14:foregroundMark x1="40125" y1="71859" x2="40125" y2="71859"/>
                        <a14:foregroundMark x1="46099" y1="71859" x2="46099" y2="71859"/>
                        <a14:foregroundMark x1="52162" y1="71004" x2="52162" y2="71004"/>
                        <a14:foregroundMark x1="57245" y1="71227" x2="57245" y2="71227"/>
                        <a14:foregroundMark x1="60232" y1="71227" x2="60232" y2="71227"/>
                        <a14:foregroundMark x1="67900" y1="71152" x2="67900" y2="71152"/>
                        <a14:foregroundMark x1="73874" y1="71152" x2="73874" y2="71152"/>
                        <a14:foregroundMark x1="80651" y1="71152" x2="80651" y2="71152"/>
                        <a14:foregroundMark x1="15158" y1="77807" x2="15158" y2="77807"/>
                        <a14:foregroundMark x1="18591" y1="77881" x2="18591" y2="77881"/>
                        <a14:foregroundMark x1="24209" y1="78253" x2="24209" y2="78253"/>
                        <a14:foregroundMark x1="31164" y1="79182" x2="31164" y2="79182"/>
                        <a14:foregroundMark x1="36781" y1="79554" x2="36781" y2="79554"/>
                        <a14:foregroundMark x1="43201" y1="79926" x2="43201" y2="79926"/>
                        <a14:foregroundMark x1="49710" y1="79851" x2="49710" y2="79851"/>
                        <a14:foregroundMark x1="57601" y1="80074" x2="57601" y2="80074"/>
                        <a14:foregroundMark x1="63486" y1="79777" x2="63486" y2="79777"/>
                        <a14:foregroundMark x1="70531" y1="80149" x2="70531" y2="80149"/>
                        <a14:foregroundMark x1="76951" y1="80223" x2="76951" y2="80223"/>
                        <a14:foregroundMark x1="83549" y1="80223" x2="83549" y2="80223"/>
                        <a14:foregroundMark x1="14311" y1="87175" x2="14311" y2="87175"/>
                        <a14:foregroundMark x1="16942" y1="86952" x2="16942" y2="86952"/>
                        <a14:foregroundMark x1="25279" y1="86877" x2="25279" y2="86877"/>
                        <a14:foregroundMark x1="30807" y1="87026" x2="30807" y2="87026"/>
                        <a14:foregroundMark x1="36335" y1="87100" x2="36335" y2="87100"/>
                        <a14:foregroundMark x1="42577" y1="87249" x2="42577" y2="87249"/>
                        <a14:foregroundMark x1="50334" y1="88216" x2="50334" y2="88216"/>
                        <a14:foregroundMark x1="56977" y1="87323" x2="56977" y2="87323"/>
                        <a14:foregroundMark x1="64735" y1="87398" x2="64735" y2="87398"/>
                        <a14:foregroundMark x1="70441" y1="87323" x2="70441" y2="87323"/>
                        <a14:foregroundMark x1="77753" y1="87323" x2="77753" y2="87323"/>
                        <a14:foregroundMark x1="84307" y1="87472" x2="84307" y2="87472"/>
                        <a14:backgroundMark x1="47258" y1="71078" x2="47258" y2="71078"/>
                        <a14:backgroundMark x1="61926" y1="71933" x2="61926" y2="71933"/>
                        <a14:backgroundMark x1="68524" y1="71933" x2="68524" y2="71933"/>
                        <a14:backgroundMark x1="76148" y1="72082" x2="76148" y2="72082"/>
                        <a14:backgroundMark x1="26884" y1="80149" x2="26884" y2="80149"/>
                        <a14:backgroundMark x1="38654" y1="78885" x2="38654" y2="78885"/>
                        <a14:backgroundMark x1="44984" y1="79851" x2="44984" y2="79851"/>
                        <a14:backgroundMark x1="59206" y1="79033" x2="59206" y2="79033"/>
                        <a14:backgroundMark x1="72537" y1="78885" x2="72537" y2="78885"/>
                        <a14:backgroundMark x1="78600" y1="80074" x2="78600" y2="80074"/>
                        <a14:backgroundMark x1="12350" y1="87993" x2="12350" y2="87993"/>
                        <a14:backgroundMark x1="26884" y1="87249" x2="26884" y2="87249"/>
                        <a14:backgroundMark x1="38297" y1="87249" x2="38297" y2="87249"/>
                        <a14:backgroundMark x1="52073" y1="88067" x2="52073" y2="88067"/>
                        <a14:backgroundMark x1="65938" y1="86989" x2="65938" y2="86989"/>
                        <a14:backgroundMark x1="66117" y1="88996" x2="66117" y2="889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010" y="-20538"/>
            <a:ext cx="513326" cy="615627"/>
          </a:xfrm>
          <a:prstGeom prst="rect">
            <a:avLst/>
          </a:prstGeom>
        </p:spPr>
      </p:pic>
      <p:pic>
        <p:nvPicPr>
          <p:cNvPr id="30" name="Picture 4" descr="https://trello-attachments.s3.amazonaws.com/5c3772562a3d78641fd6677c/5d6eb422f8bffe28c764c0da/298035a3098b857f550360c0fea5b847/Proplan_2019_UFRPE.png"/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7704454" y="90274"/>
            <a:ext cx="1332042" cy="393244"/>
          </a:xfrm>
          <a:prstGeom prst="rect">
            <a:avLst/>
          </a:prstGeom>
          <a:noFill/>
        </p:spPr>
      </p:pic>
      <p:sp>
        <p:nvSpPr>
          <p:cNvPr id="7" name="Espaço Reservado para Conteúdo 17">
            <a:extLst>
              <a:ext uri="{FF2B5EF4-FFF2-40B4-BE49-F238E27FC236}">
                <a16:creationId xmlns="" xmlns:a16="http://schemas.microsoft.com/office/drawing/2014/main" id="{1B012E4D-03AD-4994-A181-BB7E08EA0130}"/>
              </a:ext>
            </a:extLst>
          </p:cNvPr>
          <p:cNvSpPr txBox="1">
            <a:spLocks/>
          </p:cNvSpPr>
          <p:nvPr/>
        </p:nvSpPr>
        <p:spPr>
          <a:xfrm>
            <a:off x="4143372" y="1214428"/>
            <a:ext cx="3774157" cy="3789941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r>
              <a:rPr lang="pt-BR" sz="1200" b="1" dirty="0">
                <a:solidFill>
                  <a:srgbClr val="114454"/>
                </a:solidFill>
                <a:latin typeface="+mn-lt"/>
                <a:ea typeface="Nixie One"/>
                <a:cs typeface="Nixie One"/>
              </a:rPr>
              <a:t>Perguntas orientadoras:</a:t>
            </a:r>
          </a:p>
          <a:p>
            <a:pPr marL="87313" indent="-87313" algn="just">
              <a:buFont typeface="Arial" panose="020B0604020202020204" pitchFamily="34" charset="0"/>
              <a:buChar char="•"/>
              <a:defRPr/>
            </a:pPr>
            <a:r>
              <a:rPr lang="pt-BR" sz="1200" b="1" dirty="0" smtClean="0">
                <a:solidFill>
                  <a:srgbClr val="114454"/>
                </a:solidFill>
                <a:latin typeface="+mn-lt"/>
                <a:ea typeface="Nixie One"/>
                <a:cs typeface="Nixie One"/>
              </a:rPr>
              <a:t>Forças</a:t>
            </a:r>
          </a:p>
          <a:p>
            <a:pPr marL="87313" indent="-87313" algn="just">
              <a:defRPr/>
            </a:pPr>
            <a:r>
              <a:rPr lang="pt-BR" sz="1100" dirty="0" smtClean="0">
                <a:solidFill>
                  <a:srgbClr val="114454"/>
                </a:solidFill>
                <a:latin typeface="+mn-lt"/>
                <a:ea typeface="Nixie One"/>
                <a:cs typeface="Nixie One"/>
              </a:rPr>
              <a:t>- Quais as ações que se destacam na organização?</a:t>
            </a:r>
          </a:p>
          <a:p>
            <a:pPr marL="87313" indent="-87313" algn="just">
              <a:defRPr/>
            </a:pPr>
            <a:r>
              <a:rPr lang="pt-BR" sz="1100" dirty="0" smtClean="0">
                <a:solidFill>
                  <a:srgbClr val="114454"/>
                </a:solidFill>
                <a:latin typeface="+mn-lt"/>
                <a:ea typeface="Nixie One"/>
                <a:cs typeface="Nixie One"/>
              </a:rPr>
              <a:t>- O que a diferencia positivamente das demais?</a:t>
            </a:r>
          </a:p>
          <a:p>
            <a:pPr marL="87313" indent="-87313" algn="just">
              <a:defRPr/>
            </a:pPr>
            <a:r>
              <a:rPr lang="pt-BR" sz="1100" dirty="0" smtClean="0">
                <a:solidFill>
                  <a:srgbClr val="114454"/>
                </a:solidFill>
                <a:latin typeface="+mn-lt"/>
                <a:ea typeface="Nixie One"/>
                <a:cs typeface="Nixie One"/>
              </a:rPr>
              <a:t>- Com o quê a organização possui experiência e excelência?</a:t>
            </a:r>
          </a:p>
          <a:p>
            <a:pPr marL="87313" indent="-87313" algn="just">
              <a:buFont typeface="Arial" panose="020B0604020202020204" pitchFamily="34" charset="0"/>
              <a:buChar char="•"/>
              <a:defRPr/>
            </a:pPr>
            <a:r>
              <a:rPr lang="pt-BR" sz="1200" b="1" dirty="0" smtClean="0">
                <a:solidFill>
                  <a:srgbClr val="114454"/>
                </a:solidFill>
                <a:latin typeface="+mn-lt"/>
                <a:ea typeface="Nixie One"/>
                <a:cs typeface="Nixie One"/>
              </a:rPr>
              <a:t>Fraquezas</a:t>
            </a:r>
          </a:p>
          <a:p>
            <a:pPr marL="87313" indent="-87313" algn="just">
              <a:defRPr/>
            </a:pPr>
            <a:r>
              <a:rPr lang="pt-BR" sz="1100" dirty="0" smtClean="0">
                <a:solidFill>
                  <a:srgbClr val="114454"/>
                </a:solidFill>
                <a:latin typeface="+mn-lt"/>
                <a:ea typeface="Nixie One"/>
                <a:cs typeface="Nixie One"/>
              </a:rPr>
              <a:t>- Em que áreas a organização precisa melhorar?</a:t>
            </a:r>
          </a:p>
          <a:p>
            <a:pPr marL="87313" indent="-87313" algn="just">
              <a:defRPr/>
            </a:pPr>
            <a:r>
              <a:rPr lang="pt-BR" sz="1100" dirty="0" smtClean="0">
                <a:solidFill>
                  <a:srgbClr val="114454"/>
                </a:solidFill>
                <a:latin typeface="+mn-lt"/>
                <a:ea typeface="Nixie One"/>
                <a:cs typeface="Nixie One"/>
              </a:rPr>
              <a:t>- O que impede a organização de atingir seus objetivos?</a:t>
            </a:r>
          </a:p>
          <a:p>
            <a:pPr marL="87313" indent="-87313" algn="just">
              <a:defRPr/>
            </a:pPr>
            <a:r>
              <a:rPr lang="pt-BR" sz="1100" dirty="0" smtClean="0">
                <a:solidFill>
                  <a:srgbClr val="114454"/>
                </a:solidFill>
                <a:latin typeface="+mn-lt"/>
                <a:ea typeface="Nixie One"/>
                <a:cs typeface="Nixie One"/>
              </a:rPr>
              <a:t>- Que recursos são necessários e a organização não dispõe?</a:t>
            </a:r>
          </a:p>
          <a:p>
            <a:pPr marL="87313" indent="-87313" algn="just">
              <a:buFont typeface="Arial" panose="020B0604020202020204" pitchFamily="34" charset="0"/>
              <a:buChar char="•"/>
              <a:defRPr/>
            </a:pPr>
            <a:r>
              <a:rPr lang="pt-BR" sz="1200" b="1" dirty="0" smtClean="0">
                <a:solidFill>
                  <a:srgbClr val="114454"/>
                </a:solidFill>
                <a:latin typeface="+mn-lt"/>
                <a:ea typeface="Nixie One"/>
                <a:cs typeface="Nixie One"/>
              </a:rPr>
              <a:t>Oportunidades</a:t>
            </a:r>
          </a:p>
          <a:p>
            <a:pPr marL="87313" indent="-87313" algn="just">
              <a:defRPr/>
            </a:pPr>
            <a:r>
              <a:rPr lang="pt-BR" sz="1100" dirty="0" smtClean="0">
                <a:solidFill>
                  <a:srgbClr val="114454"/>
                </a:solidFill>
                <a:latin typeface="+mn-lt"/>
                <a:ea typeface="Nixie One"/>
                <a:cs typeface="Nixie One"/>
              </a:rPr>
              <a:t>- Que novas tendências podem ser incorporadas?</a:t>
            </a:r>
          </a:p>
          <a:p>
            <a:pPr marL="87313" indent="-87313" algn="just">
              <a:defRPr/>
            </a:pPr>
            <a:r>
              <a:rPr lang="pt-BR" sz="1100" dirty="0" smtClean="0">
                <a:solidFill>
                  <a:srgbClr val="114454"/>
                </a:solidFill>
                <a:latin typeface="+mn-lt"/>
                <a:ea typeface="Nixie One"/>
                <a:cs typeface="Nixie One"/>
              </a:rPr>
              <a:t>- Como a tecnologia pode auxiliar a organização?</a:t>
            </a:r>
          </a:p>
          <a:p>
            <a:pPr marL="87313" indent="-87313" algn="just">
              <a:defRPr/>
            </a:pPr>
            <a:r>
              <a:rPr lang="pt-BR" sz="1100" dirty="0" smtClean="0">
                <a:solidFill>
                  <a:srgbClr val="114454"/>
                </a:solidFill>
                <a:latin typeface="+mn-lt"/>
                <a:ea typeface="Nixie One"/>
                <a:cs typeface="Nixie One"/>
              </a:rPr>
              <a:t>- O que a organização pode fazer a mais para beneficiar a sociedade?</a:t>
            </a:r>
          </a:p>
          <a:p>
            <a:pPr marL="87313" indent="-87313" algn="just">
              <a:buFont typeface="Arial" panose="020B0604020202020204" pitchFamily="34" charset="0"/>
              <a:buChar char="•"/>
              <a:defRPr/>
            </a:pPr>
            <a:r>
              <a:rPr lang="pt-BR" sz="1200" b="1" dirty="0" smtClean="0">
                <a:solidFill>
                  <a:srgbClr val="114454"/>
                </a:solidFill>
                <a:latin typeface="+mn-lt"/>
                <a:ea typeface="Nixie One"/>
                <a:cs typeface="Nixie One"/>
              </a:rPr>
              <a:t>Ameaças</a:t>
            </a:r>
          </a:p>
          <a:p>
            <a:pPr marL="87313" indent="-87313" algn="just">
              <a:defRPr/>
            </a:pPr>
            <a:r>
              <a:rPr lang="pt-BR" sz="1100" dirty="0" smtClean="0">
                <a:solidFill>
                  <a:srgbClr val="114454"/>
                </a:solidFill>
                <a:latin typeface="+mn-lt"/>
                <a:ea typeface="Nixie One"/>
                <a:cs typeface="Nixie One"/>
              </a:rPr>
              <a:t>- O que seus “concorrentes” fazem bem que sua organização não realiza?</a:t>
            </a:r>
          </a:p>
          <a:p>
            <a:pPr marL="87313" indent="-87313" algn="just">
              <a:defRPr/>
            </a:pPr>
            <a:r>
              <a:rPr lang="pt-BR" sz="1100" dirty="0" smtClean="0">
                <a:solidFill>
                  <a:srgbClr val="114454"/>
                </a:solidFill>
                <a:latin typeface="+mn-lt"/>
                <a:ea typeface="Nixie One"/>
                <a:cs typeface="Nixie One"/>
              </a:rPr>
              <a:t>- Que obstáculos são encontrados pela organização?</a:t>
            </a:r>
          </a:p>
          <a:p>
            <a:pPr marL="87313" indent="-87313" algn="just">
              <a:defRPr/>
            </a:pPr>
            <a:r>
              <a:rPr lang="pt-BR" sz="1100" dirty="0" smtClean="0">
                <a:solidFill>
                  <a:srgbClr val="114454"/>
                </a:solidFill>
                <a:latin typeface="+mn-lt"/>
                <a:ea typeface="Nixie One"/>
                <a:cs typeface="Nixie One"/>
              </a:rPr>
              <a:t>- O que pode impedir a organização de prestar seus serviços?</a:t>
            </a:r>
            <a:endParaRPr kumimoji="0" lang="pt-BR" sz="11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Arial"/>
              <a:cs typeface="Arial"/>
              <a:sym typeface="Arial"/>
            </a:endParaRPr>
          </a:p>
        </p:txBody>
      </p:sp>
      <p:pic>
        <p:nvPicPr>
          <p:cNvPr id="10" name="Imagem 9" descr="postit_dica.png">
            <a:extLst>
              <a:ext uri="{FF2B5EF4-FFF2-40B4-BE49-F238E27FC236}">
                <a16:creationId xmlns="" xmlns:a16="http://schemas.microsoft.com/office/drawing/2014/main" id="{343464FF-34A0-441D-A1E5-C4F28F653E0E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 rot="21137604">
            <a:off x="7775479" y="985023"/>
            <a:ext cx="904944" cy="958878"/>
          </a:xfrm>
          <a:prstGeom prst="rect">
            <a:avLst/>
          </a:prstGeom>
        </p:spPr>
      </p:pic>
      <p:sp>
        <p:nvSpPr>
          <p:cNvPr id="11" name="Espaço Reservado para Conteúdo 17">
            <a:extLst>
              <a:ext uri="{FF2B5EF4-FFF2-40B4-BE49-F238E27FC236}">
                <a16:creationId xmlns="" xmlns:a16="http://schemas.microsoft.com/office/drawing/2014/main" id="{D0CD6B6E-DB28-4F42-BD5C-A1D78AD98336}"/>
              </a:ext>
            </a:extLst>
          </p:cNvPr>
          <p:cNvSpPr txBox="1">
            <a:spLocks/>
          </p:cNvSpPr>
          <p:nvPr/>
        </p:nvSpPr>
        <p:spPr>
          <a:xfrm>
            <a:off x="714348" y="1187191"/>
            <a:ext cx="3214710" cy="3099071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r>
              <a:rPr lang="pt-BR" sz="1200" b="1" dirty="0">
                <a:solidFill>
                  <a:srgbClr val="114454"/>
                </a:solidFill>
                <a:latin typeface="+mn-lt"/>
                <a:ea typeface="Nixie One"/>
                <a:cs typeface="Nixie One"/>
              </a:rPr>
              <a:t>Como promover a discussão: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114454"/>
                </a:solidFill>
                <a:effectLst/>
                <a:uLnTx/>
                <a:uFillTx/>
                <a:latin typeface="+mn-lt"/>
                <a:sym typeface="Arial"/>
              </a:rPr>
              <a:t>Alguns questionamentos podem servir como ponto de partida para </a:t>
            </a:r>
            <a:r>
              <a:rPr kumimoji="0" lang="pt-BR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14454"/>
                </a:solidFill>
                <a:effectLst/>
                <a:uLnTx/>
                <a:uFillTx/>
                <a:latin typeface="+mn-lt"/>
                <a:sym typeface="Arial"/>
              </a:rPr>
              <a:t>discus</a:t>
            </a:r>
            <a:r>
              <a:rPr lang="pt-BR" sz="1200" dirty="0" smtClean="0">
                <a:solidFill>
                  <a:srgbClr val="114454"/>
                </a:solidFill>
                <a:latin typeface="+mn-lt"/>
              </a:rPr>
              <a:t>são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114454"/>
                </a:solidFill>
                <a:effectLst/>
                <a:uLnTx/>
                <a:uFillTx/>
                <a:latin typeface="+mn-lt"/>
                <a:sym typeface="Arial"/>
              </a:rPr>
              <a:t>Escolha uma pessoa para mediar a discussão</a:t>
            </a:r>
            <a:endParaRPr kumimoji="0" lang="pt-BR" sz="1200" b="0" i="0" u="none" strike="noStrike" kern="0" cap="none" spc="0" normalizeH="0" baseline="0" noProof="0" dirty="0">
              <a:ln>
                <a:noFill/>
              </a:ln>
              <a:solidFill>
                <a:srgbClr val="114454"/>
              </a:solidFill>
              <a:effectLst/>
              <a:uLnTx/>
              <a:uFillTx/>
              <a:latin typeface="+mn-lt"/>
              <a:sym typeface="Arial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BR" sz="1200" dirty="0">
                <a:solidFill>
                  <a:srgbClr val="114454"/>
                </a:solidFill>
                <a:latin typeface="+mn-lt"/>
                <a:ea typeface="Arial"/>
                <a:cs typeface="Arial"/>
              </a:rPr>
              <a:t>Crie </a:t>
            </a:r>
            <a:r>
              <a:rPr lang="pt-BR" sz="1200" dirty="0" smtClean="0">
                <a:solidFill>
                  <a:srgbClr val="114454"/>
                </a:solidFill>
                <a:latin typeface="+mn-lt"/>
                <a:ea typeface="Arial"/>
                <a:cs typeface="Arial"/>
              </a:rPr>
              <a:t>rascunhos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BR" sz="1200" dirty="0" smtClean="0">
                <a:solidFill>
                  <a:srgbClr val="114454"/>
                </a:solidFill>
                <a:latin typeface="+mn-lt"/>
                <a:ea typeface="Arial"/>
                <a:cs typeface="Arial"/>
              </a:rPr>
              <a:t>É importante que todos sejam escutados, com respeito as diferenças de  opiniões.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pt-BR" sz="1200" dirty="0" smtClean="0">
              <a:solidFill>
                <a:srgbClr val="114454"/>
              </a:solidFill>
              <a:latin typeface="+mn-lt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r>
              <a:rPr lang="pt-BR" sz="1200" b="1" dirty="0" smtClean="0">
                <a:solidFill>
                  <a:srgbClr val="114454"/>
                </a:solidFill>
                <a:latin typeface="+mn-lt"/>
              </a:rPr>
              <a:t>Técnicas que podem ser utilizadas: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BR" sz="1200" dirty="0" err="1" smtClean="0">
                <a:solidFill>
                  <a:srgbClr val="114454"/>
                </a:solidFill>
                <a:latin typeface="+mn-lt"/>
                <a:ea typeface="Arial"/>
                <a:cs typeface="Arial"/>
              </a:rPr>
              <a:t>Brainstorm</a:t>
            </a:r>
            <a:endParaRPr lang="pt-BR" sz="1200" dirty="0" smtClean="0">
              <a:solidFill>
                <a:srgbClr val="114454"/>
              </a:solidFill>
              <a:latin typeface="+mn-lt"/>
              <a:ea typeface="Arial"/>
              <a:cs typeface="Arial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BR" sz="1200" dirty="0" smtClean="0">
                <a:solidFill>
                  <a:srgbClr val="114454"/>
                </a:solidFill>
                <a:latin typeface="+mn-lt"/>
              </a:rPr>
              <a:t>Formulários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pt-BR" sz="1200" dirty="0" smtClean="0">
              <a:solidFill>
                <a:srgbClr val="114454"/>
              </a:solidFill>
              <a:latin typeface="+mn-lt"/>
            </a:endParaRPr>
          </a:p>
          <a:p>
            <a:pPr marL="342900" indent="-342900" algn="just">
              <a:defRPr/>
            </a:pPr>
            <a:r>
              <a:rPr lang="pt-BR" sz="1200" b="1" dirty="0" smtClean="0">
                <a:solidFill>
                  <a:srgbClr val="114454"/>
                </a:solidFill>
              </a:rPr>
              <a:t>Ferramentas para discussão: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BR" sz="1200" dirty="0" smtClean="0">
                <a:solidFill>
                  <a:srgbClr val="114454"/>
                </a:solidFill>
                <a:latin typeface="+mn-lt"/>
                <a:ea typeface="Arial"/>
                <a:cs typeface="Arial"/>
              </a:rPr>
              <a:t>Discussões podem ocorrer </a:t>
            </a:r>
            <a:r>
              <a:rPr lang="pt-BR" sz="1200" dirty="0">
                <a:solidFill>
                  <a:srgbClr val="114454"/>
                </a:solidFill>
                <a:latin typeface="+mn-lt"/>
                <a:ea typeface="Arial"/>
                <a:cs typeface="Arial"/>
              </a:rPr>
              <a:t>em reuniões </a:t>
            </a:r>
            <a:r>
              <a:rPr lang="pt-BR" sz="1200" dirty="0" smtClean="0">
                <a:solidFill>
                  <a:srgbClr val="114454"/>
                </a:solidFill>
                <a:latin typeface="+mn-lt"/>
                <a:ea typeface="Arial"/>
                <a:cs typeface="Arial"/>
              </a:rPr>
              <a:t>on</a:t>
            </a:r>
            <a:r>
              <a:rPr lang="pt-BR" sz="1200" dirty="0" smtClean="0">
                <a:solidFill>
                  <a:srgbClr val="114454"/>
                </a:solidFill>
                <a:latin typeface="+mn-lt"/>
              </a:rPr>
              <a:t>line (</a:t>
            </a:r>
            <a:r>
              <a:rPr lang="pt-BR" sz="1200" dirty="0" err="1" smtClean="0">
                <a:solidFill>
                  <a:srgbClr val="114454"/>
                </a:solidFill>
                <a:latin typeface="+mn-lt"/>
              </a:rPr>
              <a:t>meets</a:t>
            </a:r>
            <a:r>
              <a:rPr lang="pt-BR" sz="1200" dirty="0" smtClean="0">
                <a:solidFill>
                  <a:srgbClr val="114454"/>
                </a:solidFill>
                <a:latin typeface="+mn-lt"/>
              </a:rPr>
              <a:t>)</a:t>
            </a:r>
            <a:endParaRPr lang="pt-BR" sz="1200" dirty="0">
              <a:solidFill>
                <a:srgbClr val="114454"/>
              </a:solidFill>
              <a:latin typeface="+mn-lt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200" b="0" i="0" u="none" strike="noStrike" kern="0" cap="none" spc="0" normalizeH="0" baseline="0" noProof="0" dirty="0">
                <a:ln>
                  <a:noFill/>
                </a:ln>
                <a:solidFill>
                  <a:srgbClr val="114454"/>
                </a:solidFill>
                <a:effectLst/>
                <a:uLnTx/>
                <a:uFillTx/>
                <a:latin typeface="+mn-lt"/>
                <a:ea typeface="Arial"/>
                <a:cs typeface="Arial"/>
                <a:sym typeface="Arial"/>
              </a:rPr>
              <a:t>Utilize documentos </a:t>
            </a:r>
            <a:r>
              <a:rPr kumimoji="0" lang="pt-BR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114454"/>
                </a:solidFill>
                <a:effectLst/>
                <a:uLnTx/>
                <a:uFillTx/>
                <a:latin typeface="+mn-lt"/>
                <a:ea typeface="Arial"/>
                <a:cs typeface="Arial"/>
                <a:sym typeface="Arial"/>
              </a:rPr>
              <a:t>compartilhados</a:t>
            </a:r>
            <a:endParaRPr kumimoji="0" lang="pt-BR" sz="12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Arial"/>
              <a:cs typeface="Arial"/>
              <a:sym typeface="Arial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14413" y="4214824"/>
            <a:ext cx="519008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CaixaDeTexto 11"/>
          <p:cNvSpPr txBox="1"/>
          <p:nvPr/>
        </p:nvSpPr>
        <p:spPr>
          <a:xfrm>
            <a:off x="1071537" y="4671970"/>
            <a:ext cx="9286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/>
              <a:t>Ferramentas do Google</a:t>
            </a:r>
            <a:endParaRPr lang="pt-BR" sz="10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000231" y="4214824"/>
            <a:ext cx="661987" cy="714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786050" y="4214824"/>
            <a:ext cx="785818" cy="727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1110800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6"/>
          <p:cNvSpPr txBox="1">
            <a:spLocks noGrp="1"/>
          </p:cNvSpPr>
          <p:nvPr>
            <p:ph type="ctrTitle"/>
          </p:nvPr>
        </p:nvSpPr>
        <p:spPr>
          <a:xfrm>
            <a:off x="4071934" y="3214692"/>
            <a:ext cx="4850888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 smtClean="0"/>
              <a:t>Avaliações externas e Autoavaliação</a:t>
            </a:r>
            <a:endParaRPr sz="4400" dirty="0"/>
          </a:p>
        </p:txBody>
      </p:sp>
      <p:sp>
        <p:nvSpPr>
          <p:cNvPr id="148" name="Google Shape;148;p16"/>
          <p:cNvSpPr txBox="1"/>
          <p:nvPr/>
        </p:nvSpPr>
        <p:spPr>
          <a:xfrm>
            <a:off x="0" y="503350"/>
            <a:ext cx="3471300" cy="381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0" dirty="0" smtClean="0">
                <a:solidFill>
                  <a:srgbClr val="18637B"/>
                </a:solidFill>
                <a:latin typeface="Roboto Slab"/>
                <a:ea typeface="Roboto Slab"/>
                <a:cs typeface="Roboto Slab"/>
                <a:sym typeface="Roboto Slab"/>
              </a:rPr>
              <a:t>4</a:t>
            </a:r>
            <a:endParaRPr sz="20000" dirty="0">
              <a:solidFill>
                <a:srgbClr val="18637B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149" name="Google Shape;149;p16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16</a:t>
            </a:fld>
            <a:endParaRPr/>
          </a:p>
        </p:txBody>
      </p:sp>
      <p:pic>
        <p:nvPicPr>
          <p:cNvPr id="6" name="Picture 4" descr="https://trello-attachments.s3.amazonaws.com/5c3772562a3d78641fd6677c/5d6eb422f8bffe28c764c0da/298035a3098b857f550360c0fea5b847/Proplan_2019_UFRPE.png"/>
          <p:cNvPicPr>
            <a:picLocks noChangeAspect="1" noChangeArrowheads="1"/>
          </p:cNvPicPr>
          <p:nvPr/>
        </p:nvPicPr>
        <p:blipFill>
          <a:blip r:embed="rId3" cstate="print"/>
          <a:srcRect l="18142" r="67574" b="54442"/>
          <a:stretch>
            <a:fillRect/>
          </a:stretch>
        </p:blipFill>
        <p:spPr bwMode="auto">
          <a:xfrm>
            <a:off x="4139952" y="1491630"/>
            <a:ext cx="841228" cy="792088"/>
          </a:xfrm>
          <a:prstGeom prst="rect">
            <a:avLst/>
          </a:prstGeom>
          <a:noFill/>
        </p:spPr>
      </p:pic>
      <p:pic>
        <p:nvPicPr>
          <p:cNvPr id="14" name="Imagem 13">
            <a:extLst>
              <a:ext uri="{FF2B5EF4-FFF2-40B4-BE49-F238E27FC236}">
                <a16:creationId xmlns="" xmlns:a16="http://schemas.microsoft.com/office/drawing/2014/main" id="{6BFAC9FF-8994-43B4-B576-E1DBFC07E4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3011" b="91115" l="8159" r="91797">
                        <a14:foregroundMark x1="25011" y1="61970" x2="25011" y2="61970"/>
                        <a14:foregroundMark x1="16407" y1="73123" x2="16407" y2="73123"/>
                        <a14:foregroundMark x1="23718" y1="71710" x2="23718" y2="71710"/>
                        <a14:foregroundMark x1="31074" y1="71413" x2="31074" y2="71413"/>
                        <a14:foregroundMark x1="34329" y1="71487" x2="34329" y2="71487"/>
                        <a14:foregroundMark x1="40125" y1="71859" x2="40125" y2="71859"/>
                        <a14:foregroundMark x1="46099" y1="71859" x2="46099" y2="71859"/>
                        <a14:foregroundMark x1="52162" y1="71004" x2="52162" y2="71004"/>
                        <a14:foregroundMark x1="57245" y1="71227" x2="57245" y2="71227"/>
                        <a14:foregroundMark x1="60232" y1="71227" x2="60232" y2="71227"/>
                        <a14:foregroundMark x1="67900" y1="71152" x2="67900" y2="71152"/>
                        <a14:foregroundMark x1="73874" y1="71152" x2="73874" y2="71152"/>
                        <a14:foregroundMark x1="80651" y1="71152" x2="80651" y2="71152"/>
                        <a14:foregroundMark x1="15158" y1="77807" x2="15158" y2="77807"/>
                        <a14:foregroundMark x1="18591" y1="77881" x2="18591" y2="77881"/>
                        <a14:foregroundMark x1="24209" y1="78253" x2="24209" y2="78253"/>
                        <a14:foregroundMark x1="31164" y1="79182" x2="31164" y2="79182"/>
                        <a14:foregroundMark x1="36781" y1="79554" x2="36781" y2="79554"/>
                        <a14:foregroundMark x1="43201" y1="79926" x2="43201" y2="79926"/>
                        <a14:foregroundMark x1="49710" y1="79851" x2="49710" y2="79851"/>
                        <a14:foregroundMark x1="57601" y1="80074" x2="57601" y2="80074"/>
                        <a14:foregroundMark x1="63486" y1="79777" x2="63486" y2="79777"/>
                        <a14:foregroundMark x1="70531" y1="80149" x2="70531" y2="80149"/>
                        <a14:foregroundMark x1="76951" y1="80223" x2="76951" y2="80223"/>
                        <a14:foregroundMark x1="83549" y1="80223" x2="83549" y2="80223"/>
                        <a14:foregroundMark x1="14311" y1="87175" x2="14311" y2="87175"/>
                        <a14:foregroundMark x1="16942" y1="86952" x2="16942" y2="86952"/>
                        <a14:foregroundMark x1="25279" y1="86877" x2="25279" y2="86877"/>
                        <a14:foregroundMark x1="30807" y1="87026" x2="30807" y2="87026"/>
                        <a14:foregroundMark x1="36335" y1="87100" x2="36335" y2="87100"/>
                        <a14:foregroundMark x1="42577" y1="87249" x2="42577" y2="87249"/>
                        <a14:foregroundMark x1="50334" y1="88216" x2="50334" y2="88216"/>
                        <a14:foregroundMark x1="56977" y1="87323" x2="56977" y2="87323"/>
                        <a14:foregroundMark x1="64735" y1="87398" x2="64735" y2="87398"/>
                        <a14:foregroundMark x1="70441" y1="87323" x2="70441" y2="87323"/>
                        <a14:foregroundMark x1="77753" y1="87323" x2="77753" y2="87323"/>
                        <a14:foregroundMark x1="84307" y1="87472" x2="84307" y2="87472"/>
                        <a14:backgroundMark x1="47258" y1="71078" x2="47258" y2="71078"/>
                        <a14:backgroundMark x1="61926" y1="71933" x2="61926" y2="71933"/>
                        <a14:backgroundMark x1="68524" y1="71933" x2="68524" y2="71933"/>
                        <a14:backgroundMark x1="76148" y1="72082" x2="76148" y2="72082"/>
                        <a14:backgroundMark x1="26884" y1="80149" x2="26884" y2="80149"/>
                        <a14:backgroundMark x1="38654" y1="78885" x2="38654" y2="78885"/>
                        <a14:backgroundMark x1="44984" y1="79851" x2="44984" y2="79851"/>
                        <a14:backgroundMark x1="59206" y1="79033" x2="59206" y2="79033"/>
                        <a14:backgroundMark x1="72537" y1="78885" x2="72537" y2="78885"/>
                        <a14:backgroundMark x1="78600" y1="80074" x2="78600" y2="80074"/>
                        <a14:backgroundMark x1="12350" y1="87993" x2="12350" y2="87993"/>
                        <a14:backgroundMark x1="26884" y1="87249" x2="26884" y2="87249"/>
                        <a14:backgroundMark x1="38297" y1="87249" x2="38297" y2="87249"/>
                        <a14:backgroundMark x1="52073" y1="88067" x2="52073" y2="88067"/>
                        <a14:backgroundMark x1="65938" y1="86989" x2="65938" y2="86989"/>
                        <a14:backgroundMark x1="66117" y1="88996" x2="66117" y2="889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010" y="-20538"/>
            <a:ext cx="513326" cy="615627"/>
          </a:xfrm>
          <a:prstGeom prst="rect">
            <a:avLst/>
          </a:prstGeom>
        </p:spPr>
      </p:pic>
      <p:pic>
        <p:nvPicPr>
          <p:cNvPr id="15" name="Picture 4" descr="https://trello-attachments.s3.amazonaws.com/5c3772562a3d78641fd6677c/5d6eb422f8bffe28c764c0da/298035a3098b857f550360c0fea5b847/Proplan_2019_UFRPE.png"/>
          <p:cNvPicPr>
            <a:picLocks noChangeAspect="1" noChangeArrowheads="1"/>
          </p:cNvPicPr>
          <p:nvPr/>
        </p:nvPicPr>
        <p:blipFill>
          <a:blip r:embed="rId6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7704454" y="90274"/>
            <a:ext cx="1332042" cy="3932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17</a:t>
            </a:fld>
            <a:endParaRPr lang="pt-BR"/>
          </a:p>
        </p:txBody>
      </p:sp>
      <p:sp>
        <p:nvSpPr>
          <p:cNvPr id="4" name="Google Shape;175;p19"/>
          <p:cNvSpPr txBox="1">
            <a:spLocks/>
          </p:cNvSpPr>
          <p:nvPr/>
        </p:nvSpPr>
        <p:spPr>
          <a:xfrm>
            <a:off x="785786" y="1500180"/>
            <a:ext cx="4959432" cy="23574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indent="-419100" algn="just">
              <a:spcBef>
                <a:spcPts val="600"/>
              </a:spcBef>
              <a:buClr>
                <a:srgbClr val="114454"/>
              </a:buClr>
              <a:buSzPts val="3000"/>
              <a:buFont typeface="Wingdings" panose="05000000000000000000" pitchFamily="2" charset="2"/>
              <a:buChar char="§"/>
            </a:pPr>
            <a:r>
              <a:rPr lang="pt-BR" dirty="0" smtClean="0">
                <a:solidFill>
                  <a:srgbClr val="114454"/>
                </a:solidFill>
                <a:ea typeface="Nixie One"/>
                <a:cs typeface="Nixie One"/>
                <a:sym typeface="Nixie One"/>
              </a:rPr>
              <a:t>Relatórios de </a:t>
            </a:r>
            <a:r>
              <a:rPr lang="pt-BR" dirty="0" err="1" smtClean="0">
                <a:solidFill>
                  <a:srgbClr val="114454"/>
                </a:solidFill>
                <a:ea typeface="Nixie One"/>
                <a:cs typeface="Nixie One"/>
                <a:sym typeface="Nixie One"/>
              </a:rPr>
              <a:t>Autoavaliação</a:t>
            </a:r>
            <a:r>
              <a:rPr lang="pt-BR" dirty="0" smtClean="0">
                <a:solidFill>
                  <a:srgbClr val="114454"/>
                </a:solidFill>
                <a:ea typeface="Nixie One"/>
                <a:cs typeface="Nixie One"/>
                <a:sym typeface="Nixie One"/>
              </a:rPr>
              <a:t> da CPA</a:t>
            </a:r>
          </a:p>
          <a:p>
            <a:pPr marL="457200" marR="0" lvl="0" indent="-4191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14454"/>
              </a:buClr>
              <a:buSzPts val="3000"/>
              <a:buFont typeface="Wingdings" panose="05000000000000000000" pitchFamily="2" charset="2"/>
              <a:buChar char="§"/>
              <a:tabLst/>
              <a:defRPr/>
            </a:pPr>
            <a:r>
              <a:rPr kumimoji="0" lang="pt-BR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114454"/>
                </a:solidFill>
                <a:effectLst/>
                <a:uLnTx/>
                <a:uFillTx/>
                <a:latin typeface="+mn-lt"/>
                <a:ea typeface="Nixie One"/>
                <a:cs typeface="Nixie One"/>
                <a:sym typeface="Nixie One"/>
              </a:rPr>
              <a:t>Avaliações do INEP</a:t>
            </a:r>
          </a:p>
          <a:p>
            <a:pPr marL="457200" marR="0" lvl="0" indent="-4191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14454"/>
              </a:buClr>
              <a:buSzPts val="3000"/>
              <a:buFont typeface="Wingdings" panose="05000000000000000000" pitchFamily="2" charset="2"/>
              <a:buChar char="§"/>
              <a:tabLst/>
              <a:defRPr/>
            </a:pPr>
            <a:r>
              <a:rPr lang="pt-BR" dirty="0" smtClean="0">
                <a:solidFill>
                  <a:srgbClr val="114454"/>
                </a:solidFill>
                <a:latin typeface="+mn-lt"/>
                <a:ea typeface="Nixie One"/>
                <a:cs typeface="Nixie One"/>
                <a:sym typeface="Nixie One"/>
              </a:rPr>
              <a:t>Avaliações </a:t>
            </a:r>
            <a:r>
              <a:rPr lang="pt-BR" smtClean="0">
                <a:solidFill>
                  <a:srgbClr val="114454"/>
                </a:solidFill>
                <a:latin typeface="+mn-lt"/>
                <a:ea typeface="Nixie One"/>
                <a:cs typeface="Nixie One"/>
                <a:sym typeface="Nixie One"/>
              </a:rPr>
              <a:t>da CAPES</a:t>
            </a:r>
          </a:p>
          <a:p>
            <a:pPr marL="457200" marR="0" lvl="0" indent="-4191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14454"/>
              </a:buClr>
              <a:buSzPts val="3000"/>
              <a:buFont typeface="Wingdings" panose="05000000000000000000" pitchFamily="2" charset="2"/>
              <a:buChar char="§"/>
              <a:tabLst/>
              <a:defRPr/>
            </a:pPr>
            <a:r>
              <a:rPr lang="pt-BR" smtClean="0">
                <a:solidFill>
                  <a:srgbClr val="114454"/>
                </a:solidFill>
                <a:latin typeface="+mn-lt"/>
                <a:ea typeface="Nixie One"/>
                <a:cs typeface="Nixie One"/>
                <a:sym typeface="Nixie One"/>
              </a:rPr>
              <a:t>Relatório do IGG - TCU</a:t>
            </a:r>
            <a:endParaRPr lang="pt-BR" dirty="0" smtClean="0">
              <a:solidFill>
                <a:srgbClr val="114454"/>
              </a:solidFill>
              <a:latin typeface="+mn-lt"/>
              <a:ea typeface="Nixie One"/>
              <a:cs typeface="Nixie One"/>
              <a:sym typeface="Nixie One"/>
            </a:endParaRPr>
          </a:p>
          <a:p>
            <a:pPr marL="457200" marR="0" lvl="0" indent="-4191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14454"/>
              </a:buClr>
              <a:buSzPts val="3000"/>
              <a:buFont typeface="Wingdings" panose="05000000000000000000" pitchFamily="2" charset="2"/>
              <a:buChar char="§"/>
              <a:tabLst/>
              <a:defRPr/>
            </a:pPr>
            <a:r>
              <a:rPr kumimoji="0" lang="pt-BR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114454"/>
                </a:solidFill>
                <a:effectLst/>
                <a:uLnTx/>
                <a:uFillTx/>
                <a:latin typeface="+mn-lt"/>
                <a:ea typeface="Nixie One"/>
                <a:cs typeface="Nixie One"/>
                <a:sym typeface="Nixie One"/>
              </a:rPr>
              <a:t>Avaliações</a:t>
            </a:r>
            <a:r>
              <a:rPr kumimoji="0" lang="pt-BR" sz="1400" b="0" i="0" u="none" strike="noStrike" kern="0" cap="none" spc="0" normalizeH="0" noProof="0" dirty="0" smtClean="0">
                <a:ln>
                  <a:noFill/>
                </a:ln>
                <a:solidFill>
                  <a:srgbClr val="114454"/>
                </a:solidFill>
                <a:effectLst/>
                <a:uLnTx/>
                <a:uFillTx/>
                <a:latin typeface="+mn-lt"/>
                <a:ea typeface="Nixie One"/>
                <a:cs typeface="Nixie One"/>
                <a:sym typeface="Nixie One"/>
              </a:rPr>
              <a:t> de órgãos de Controle</a:t>
            </a:r>
          </a:p>
          <a:p>
            <a:pPr marL="457200" marR="0" lvl="0" indent="-4191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14454"/>
              </a:buClr>
              <a:buSzPts val="3000"/>
              <a:buFont typeface="Wingdings" panose="05000000000000000000" pitchFamily="2" charset="2"/>
              <a:buChar char="§"/>
              <a:tabLst/>
              <a:defRPr/>
            </a:pPr>
            <a:r>
              <a:rPr lang="pt-BR" dirty="0" smtClean="0">
                <a:solidFill>
                  <a:srgbClr val="114454"/>
                </a:solidFill>
                <a:latin typeface="+mn-lt"/>
                <a:ea typeface="Nixie One"/>
                <a:cs typeface="Nixie One"/>
                <a:sym typeface="Nixie One"/>
              </a:rPr>
              <a:t>Auditorias</a:t>
            </a:r>
            <a:endParaRPr kumimoji="0" lang="pt-BR" sz="1400" b="0" i="0" u="none" strike="noStrike" kern="0" cap="none" spc="0" normalizeH="0" noProof="0" dirty="0" smtClean="0">
              <a:ln>
                <a:noFill/>
              </a:ln>
              <a:solidFill>
                <a:srgbClr val="114454"/>
              </a:solidFill>
              <a:effectLst/>
              <a:uLnTx/>
              <a:uFillTx/>
              <a:latin typeface="+mn-lt"/>
              <a:ea typeface="Nixie One"/>
              <a:cs typeface="Nixie One"/>
              <a:sym typeface="Nixie One"/>
            </a:endParaRPr>
          </a:p>
          <a:p>
            <a:pPr marL="457200" marR="0" lvl="0" indent="-4191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14454"/>
              </a:buClr>
              <a:buSzPts val="3000"/>
              <a:buFont typeface="Wingdings" panose="05000000000000000000" pitchFamily="2" charset="2"/>
              <a:buChar char="§"/>
              <a:tabLst/>
              <a:defRPr/>
            </a:pPr>
            <a:r>
              <a:rPr lang="pt-BR" dirty="0" smtClean="0">
                <a:solidFill>
                  <a:srgbClr val="114454"/>
                </a:solidFill>
                <a:latin typeface="+mn-lt"/>
                <a:ea typeface="Nixie One"/>
                <a:cs typeface="Nixie One"/>
                <a:sym typeface="Nixie One"/>
              </a:rPr>
              <a:t>Avaliações realizadas por iniciativa da própria unidade </a:t>
            </a:r>
          </a:p>
          <a:p>
            <a:pPr marL="457200" marR="0" lvl="0" indent="-4191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14454"/>
              </a:buClr>
              <a:buSzPts val="3000"/>
              <a:buFont typeface="Wingdings" panose="05000000000000000000" pitchFamily="2" charset="2"/>
              <a:buChar char="§"/>
              <a:tabLst/>
              <a:defRPr/>
            </a:pPr>
            <a:endParaRPr kumimoji="0" lang="pt-BR" sz="1400" b="0" i="0" u="none" strike="noStrike" kern="0" cap="none" spc="0" normalizeH="0" baseline="0" noProof="0" dirty="0" smtClean="0">
              <a:ln>
                <a:noFill/>
              </a:ln>
              <a:solidFill>
                <a:srgbClr val="114454"/>
              </a:solidFill>
              <a:effectLst/>
              <a:uLnTx/>
              <a:uFillTx/>
              <a:latin typeface="+mn-lt"/>
              <a:ea typeface="Nixie One"/>
              <a:cs typeface="Nixie One"/>
              <a:sym typeface="Nixie One"/>
            </a:endParaRPr>
          </a:p>
          <a:p>
            <a:pPr marL="457200" marR="0" lvl="0" indent="-4191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14454"/>
              </a:buClr>
              <a:buSzPts val="3000"/>
              <a:buFont typeface="Nixie One"/>
              <a:buNone/>
              <a:tabLst/>
              <a:defRPr/>
            </a:pPr>
            <a:endParaRPr kumimoji="0" lang="pt-BR" sz="1400" b="0" i="0" u="none" strike="noStrike" kern="0" cap="none" spc="0" normalizeH="0" baseline="0" noProof="0" dirty="0" smtClean="0">
              <a:ln>
                <a:noFill/>
              </a:ln>
              <a:solidFill>
                <a:srgbClr val="114454"/>
              </a:solidFill>
              <a:effectLst/>
              <a:uLnTx/>
              <a:uFillTx/>
              <a:latin typeface="+mn-lt"/>
              <a:ea typeface="Nixie One"/>
              <a:cs typeface="Nixie One"/>
              <a:sym typeface="Nixie One"/>
            </a:endParaRPr>
          </a:p>
        </p:txBody>
      </p:sp>
      <p:sp>
        <p:nvSpPr>
          <p:cNvPr id="5" name="Google Shape;174;p19"/>
          <p:cNvSpPr txBox="1">
            <a:spLocks/>
          </p:cNvSpPr>
          <p:nvPr/>
        </p:nvSpPr>
        <p:spPr>
          <a:xfrm>
            <a:off x="714348" y="54628"/>
            <a:ext cx="7990656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tabLst/>
              <a:defRPr/>
            </a:pPr>
            <a:r>
              <a:rPr kumimoji="0" lang="pt-BR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94BF6E"/>
                </a:solidFill>
                <a:effectLst/>
                <a:uLnTx/>
                <a:uFillTx/>
                <a:latin typeface="Roboto Slab"/>
                <a:ea typeface="Roboto Slab"/>
                <a:cs typeface="Roboto Slab"/>
                <a:sym typeface="Roboto Slab"/>
              </a:rPr>
              <a:t>Exemplos de avaliações que</a:t>
            </a:r>
            <a:r>
              <a:rPr kumimoji="0" lang="pt-BR" sz="2800" b="1" i="0" u="none" strike="noStrike" kern="0" cap="none" spc="0" normalizeH="0" noProof="0" dirty="0" smtClean="0">
                <a:ln>
                  <a:noFill/>
                </a:ln>
                <a:solidFill>
                  <a:srgbClr val="94BF6E"/>
                </a:solidFill>
                <a:effectLst/>
                <a:uLnTx/>
                <a:uFillTx/>
                <a:latin typeface="Roboto Slab"/>
                <a:ea typeface="Roboto Slab"/>
                <a:cs typeface="Roboto Slab"/>
                <a:sym typeface="Roboto Slab"/>
              </a:rPr>
              <a:t> podem ser utilizadas para auxiliar na análise ambiental</a:t>
            </a:r>
            <a:endParaRPr kumimoji="0" lang="pt-BR" sz="2800" b="1" i="0" u="none" strike="noStrike" kern="0" cap="none" spc="0" normalizeH="0" baseline="0" noProof="0" dirty="0">
              <a:ln>
                <a:noFill/>
              </a:ln>
              <a:solidFill>
                <a:srgbClr val="94BF6E"/>
              </a:solidFill>
              <a:effectLst/>
              <a:uLnTx/>
              <a:uFillTx/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6"/>
          <p:cNvSpPr txBox="1">
            <a:spLocks noGrp="1"/>
          </p:cNvSpPr>
          <p:nvPr>
            <p:ph type="ctrTitle"/>
          </p:nvPr>
        </p:nvSpPr>
        <p:spPr>
          <a:xfrm>
            <a:off x="4113600" y="3840842"/>
            <a:ext cx="4850888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pt-BR" sz="4400" i="1" dirty="0" smtClean="0">
                <a:solidFill>
                  <a:schemeClr val="tx1"/>
                </a:solidFill>
              </a:rPr>
              <a:t>Outras ferramentas de análise e solução de problemas</a:t>
            </a:r>
            <a:endParaRPr sz="4400" dirty="0"/>
          </a:p>
        </p:txBody>
      </p:sp>
      <p:sp>
        <p:nvSpPr>
          <p:cNvPr id="148" name="Google Shape;148;p16"/>
          <p:cNvSpPr txBox="1"/>
          <p:nvPr/>
        </p:nvSpPr>
        <p:spPr>
          <a:xfrm>
            <a:off x="0" y="503350"/>
            <a:ext cx="3471300" cy="381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0" dirty="0" smtClean="0">
                <a:solidFill>
                  <a:srgbClr val="18637B"/>
                </a:solidFill>
                <a:latin typeface="Roboto Slab"/>
                <a:ea typeface="Roboto Slab"/>
                <a:cs typeface="Roboto Slab"/>
                <a:sym typeface="Roboto Slab"/>
              </a:rPr>
              <a:t>5</a:t>
            </a:r>
            <a:endParaRPr sz="20000" dirty="0">
              <a:solidFill>
                <a:srgbClr val="18637B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149" name="Google Shape;149;p16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18</a:t>
            </a:fld>
            <a:endParaRPr/>
          </a:p>
        </p:txBody>
      </p:sp>
      <p:pic>
        <p:nvPicPr>
          <p:cNvPr id="6" name="Picture 4" descr="https://trello-attachments.s3.amazonaws.com/5c3772562a3d78641fd6677c/5d6eb422f8bffe28c764c0da/298035a3098b857f550360c0fea5b847/Proplan_2019_UFRPE.png"/>
          <p:cNvPicPr>
            <a:picLocks noChangeAspect="1" noChangeArrowheads="1"/>
          </p:cNvPicPr>
          <p:nvPr/>
        </p:nvPicPr>
        <p:blipFill>
          <a:blip r:embed="rId3" cstate="print"/>
          <a:srcRect l="18142" r="67574" b="54442"/>
          <a:stretch>
            <a:fillRect/>
          </a:stretch>
        </p:blipFill>
        <p:spPr bwMode="auto">
          <a:xfrm>
            <a:off x="4139952" y="1491630"/>
            <a:ext cx="841228" cy="792088"/>
          </a:xfrm>
          <a:prstGeom prst="rect">
            <a:avLst/>
          </a:prstGeom>
          <a:noFill/>
        </p:spPr>
      </p:pic>
      <p:pic>
        <p:nvPicPr>
          <p:cNvPr id="14" name="Imagem 13">
            <a:extLst>
              <a:ext uri="{FF2B5EF4-FFF2-40B4-BE49-F238E27FC236}">
                <a16:creationId xmlns="" xmlns:a16="http://schemas.microsoft.com/office/drawing/2014/main" id="{6BFAC9FF-8994-43B4-B576-E1DBFC07E4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3011" b="91115" l="8159" r="91797">
                        <a14:foregroundMark x1="25011" y1="61970" x2="25011" y2="61970"/>
                        <a14:foregroundMark x1="16407" y1="73123" x2="16407" y2="73123"/>
                        <a14:foregroundMark x1="23718" y1="71710" x2="23718" y2="71710"/>
                        <a14:foregroundMark x1="31074" y1="71413" x2="31074" y2="71413"/>
                        <a14:foregroundMark x1="34329" y1="71487" x2="34329" y2="71487"/>
                        <a14:foregroundMark x1="40125" y1="71859" x2="40125" y2="71859"/>
                        <a14:foregroundMark x1="46099" y1="71859" x2="46099" y2="71859"/>
                        <a14:foregroundMark x1="52162" y1="71004" x2="52162" y2="71004"/>
                        <a14:foregroundMark x1="57245" y1="71227" x2="57245" y2="71227"/>
                        <a14:foregroundMark x1="60232" y1="71227" x2="60232" y2="71227"/>
                        <a14:foregroundMark x1="67900" y1="71152" x2="67900" y2="71152"/>
                        <a14:foregroundMark x1="73874" y1="71152" x2="73874" y2="71152"/>
                        <a14:foregroundMark x1="80651" y1="71152" x2="80651" y2="71152"/>
                        <a14:foregroundMark x1="15158" y1="77807" x2="15158" y2="77807"/>
                        <a14:foregroundMark x1="18591" y1="77881" x2="18591" y2="77881"/>
                        <a14:foregroundMark x1="24209" y1="78253" x2="24209" y2="78253"/>
                        <a14:foregroundMark x1="31164" y1="79182" x2="31164" y2="79182"/>
                        <a14:foregroundMark x1="36781" y1="79554" x2="36781" y2="79554"/>
                        <a14:foregroundMark x1="43201" y1="79926" x2="43201" y2="79926"/>
                        <a14:foregroundMark x1="49710" y1="79851" x2="49710" y2="79851"/>
                        <a14:foregroundMark x1="57601" y1="80074" x2="57601" y2="80074"/>
                        <a14:foregroundMark x1="63486" y1="79777" x2="63486" y2="79777"/>
                        <a14:foregroundMark x1="70531" y1="80149" x2="70531" y2="80149"/>
                        <a14:foregroundMark x1="76951" y1="80223" x2="76951" y2="80223"/>
                        <a14:foregroundMark x1="83549" y1="80223" x2="83549" y2="80223"/>
                        <a14:foregroundMark x1="14311" y1="87175" x2="14311" y2="87175"/>
                        <a14:foregroundMark x1="16942" y1="86952" x2="16942" y2="86952"/>
                        <a14:foregroundMark x1="25279" y1="86877" x2="25279" y2="86877"/>
                        <a14:foregroundMark x1="30807" y1="87026" x2="30807" y2="87026"/>
                        <a14:foregroundMark x1="36335" y1="87100" x2="36335" y2="87100"/>
                        <a14:foregroundMark x1="42577" y1="87249" x2="42577" y2="87249"/>
                        <a14:foregroundMark x1="50334" y1="88216" x2="50334" y2="88216"/>
                        <a14:foregroundMark x1="56977" y1="87323" x2="56977" y2="87323"/>
                        <a14:foregroundMark x1="64735" y1="87398" x2="64735" y2="87398"/>
                        <a14:foregroundMark x1="70441" y1="87323" x2="70441" y2="87323"/>
                        <a14:foregroundMark x1="77753" y1="87323" x2="77753" y2="87323"/>
                        <a14:foregroundMark x1="84307" y1="87472" x2="84307" y2="87472"/>
                        <a14:backgroundMark x1="47258" y1="71078" x2="47258" y2="71078"/>
                        <a14:backgroundMark x1="61926" y1="71933" x2="61926" y2="71933"/>
                        <a14:backgroundMark x1="68524" y1="71933" x2="68524" y2="71933"/>
                        <a14:backgroundMark x1="76148" y1="72082" x2="76148" y2="72082"/>
                        <a14:backgroundMark x1="26884" y1="80149" x2="26884" y2="80149"/>
                        <a14:backgroundMark x1="38654" y1="78885" x2="38654" y2="78885"/>
                        <a14:backgroundMark x1="44984" y1="79851" x2="44984" y2="79851"/>
                        <a14:backgroundMark x1="59206" y1="79033" x2="59206" y2="79033"/>
                        <a14:backgroundMark x1="72537" y1="78885" x2="72537" y2="78885"/>
                        <a14:backgroundMark x1="78600" y1="80074" x2="78600" y2="80074"/>
                        <a14:backgroundMark x1="12350" y1="87993" x2="12350" y2="87993"/>
                        <a14:backgroundMark x1="26884" y1="87249" x2="26884" y2="87249"/>
                        <a14:backgroundMark x1="38297" y1="87249" x2="38297" y2="87249"/>
                        <a14:backgroundMark x1="52073" y1="88067" x2="52073" y2="88067"/>
                        <a14:backgroundMark x1="65938" y1="86989" x2="65938" y2="86989"/>
                        <a14:backgroundMark x1="66117" y1="88996" x2="66117" y2="889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010" y="-20538"/>
            <a:ext cx="513326" cy="615627"/>
          </a:xfrm>
          <a:prstGeom prst="rect">
            <a:avLst/>
          </a:prstGeom>
        </p:spPr>
      </p:pic>
      <p:pic>
        <p:nvPicPr>
          <p:cNvPr id="15" name="Picture 4" descr="https://trello-attachments.s3.amazonaws.com/5c3772562a3d78641fd6677c/5d6eb422f8bffe28c764c0da/298035a3098b857f550360c0fea5b847/Proplan_2019_UFRPE.png"/>
          <p:cNvPicPr>
            <a:picLocks noChangeAspect="1" noChangeArrowheads="1"/>
          </p:cNvPicPr>
          <p:nvPr/>
        </p:nvPicPr>
        <p:blipFill>
          <a:blip r:embed="rId6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7704454" y="90274"/>
            <a:ext cx="1332042" cy="3932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9"/>
          <p:cNvSpPr txBox="1">
            <a:spLocks noGrp="1"/>
          </p:cNvSpPr>
          <p:nvPr>
            <p:ph type="ctrTitle" idx="4294967295"/>
          </p:nvPr>
        </p:nvSpPr>
        <p:spPr>
          <a:xfrm>
            <a:off x="685800" y="115806"/>
            <a:ext cx="7990656" cy="74143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 smtClean="0">
                <a:solidFill>
                  <a:srgbClr val="94BF6E"/>
                </a:solidFill>
              </a:rPr>
              <a:t>Princípio de Pareto</a:t>
            </a:r>
            <a:endParaRPr sz="4000" dirty="0">
              <a:solidFill>
                <a:srgbClr val="94BF6E"/>
              </a:solidFill>
            </a:endParaRPr>
          </a:p>
        </p:txBody>
      </p:sp>
      <p:sp>
        <p:nvSpPr>
          <p:cNvPr id="175" name="Google Shape;175;p19"/>
          <p:cNvSpPr txBox="1">
            <a:spLocks noGrp="1"/>
          </p:cNvSpPr>
          <p:nvPr>
            <p:ph type="subTitle" idx="4294967295"/>
          </p:nvPr>
        </p:nvSpPr>
        <p:spPr>
          <a:xfrm>
            <a:off x="755576" y="848118"/>
            <a:ext cx="7920880" cy="93781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pt-BR" sz="1400" dirty="0" smtClean="0">
                <a:latin typeface="+mn-lt"/>
              </a:rPr>
              <a:t>O Diagrama de </a:t>
            </a:r>
            <a:r>
              <a:rPr lang="pt-BR" sz="1400" dirty="0" err="1" smtClean="0">
                <a:latin typeface="+mn-lt"/>
              </a:rPr>
              <a:t>Pareto</a:t>
            </a:r>
            <a:r>
              <a:rPr lang="pt-BR" sz="1400" dirty="0" smtClean="0">
                <a:latin typeface="+mn-lt"/>
              </a:rPr>
              <a:t> é uma técnica que pode ser utilizada para priorização dos problemas. Ele possibilita que colunas sejam ordenadas pela </a:t>
            </a:r>
            <a:r>
              <a:rPr lang="pt-BR" sz="1400" dirty="0" err="1" smtClean="0">
                <a:latin typeface="+mn-lt"/>
              </a:rPr>
              <a:t>frequência</a:t>
            </a:r>
            <a:r>
              <a:rPr lang="pt-BR" sz="1400" dirty="0" smtClean="0">
                <a:latin typeface="+mn-lt"/>
              </a:rPr>
              <a:t> das ocorrências, da maior para menor. Também é conhecido como regra “80/20”, onde 20% das causas correspondem a 80% das </a:t>
            </a:r>
            <a:r>
              <a:rPr lang="pt-BR" sz="1400" dirty="0" err="1" smtClean="0">
                <a:latin typeface="+mn-lt"/>
              </a:rPr>
              <a:t>consequências</a:t>
            </a:r>
            <a:r>
              <a:rPr lang="pt-BR" sz="1400" dirty="0" smtClean="0">
                <a:latin typeface="+mn-lt"/>
              </a:rPr>
              <a:t>.</a:t>
            </a:r>
          </a:p>
          <a:p>
            <a:pPr algn="just">
              <a:buNone/>
            </a:pPr>
            <a:endParaRPr lang="pt-BR" sz="1400" dirty="0" smtClean="0">
              <a:latin typeface="+mn-lt"/>
            </a:endParaRPr>
          </a:p>
        </p:txBody>
      </p:sp>
      <p:sp>
        <p:nvSpPr>
          <p:cNvPr id="187" name="Google Shape;187;p19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19</a:t>
            </a:fld>
            <a:endParaRPr/>
          </a:p>
        </p:txBody>
      </p:sp>
      <p:pic>
        <p:nvPicPr>
          <p:cNvPr id="29" name="Imagem 28">
            <a:extLst>
              <a:ext uri="{FF2B5EF4-FFF2-40B4-BE49-F238E27FC236}">
                <a16:creationId xmlns:a16="http://schemas.microsoft.com/office/drawing/2014/main" xmlns="" id="{6BFAC9FF-8994-43B4-B576-E1DBFC07E4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3011" b="91115" l="8159" r="91797">
                        <a14:foregroundMark x1="25011" y1="61970" x2="25011" y2="61970"/>
                        <a14:foregroundMark x1="16407" y1="73123" x2="16407" y2="73123"/>
                        <a14:foregroundMark x1="23718" y1="71710" x2="23718" y2="71710"/>
                        <a14:foregroundMark x1="31074" y1="71413" x2="31074" y2="71413"/>
                        <a14:foregroundMark x1="34329" y1="71487" x2="34329" y2="71487"/>
                        <a14:foregroundMark x1="40125" y1="71859" x2="40125" y2="71859"/>
                        <a14:foregroundMark x1="46099" y1="71859" x2="46099" y2="71859"/>
                        <a14:foregroundMark x1="52162" y1="71004" x2="52162" y2="71004"/>
                        <a14:foregroundMark x1="57245" y1="71227" x2="57245" y2="71227"/>
                        <a14:foregroundMark x1="60232" y1="71227" x2="60232" y2="71227"/>
                        <a14:foregroundMark x1="67900" y1="71152" x2="67900" y2="71152"/>
                        <a14:foregroundMark x1="73874" y1="71152" x2="73874" y2="71152"/>
                        <a14:foregroundMark x1="80651" y1="71152" x2="80651" y2="71152"/>
                        <a14:foregroundMark x1="15158" y1="77807" x2="15158" y2="77807"/>
                        <a14:foregroundMark x1="18591" y1="77881" x2="18591" y2="77881"/>
                        <a14:foregroundMark x1="24209" y1="78253" x2="24209" y2="78253"/>
                        <a14:foregroundMark x1="31164" y1="79182" x2="31164" y2="79182"/>
                        <a14:foregroundMark x1="36781" y1="79554" x2="36781" y2="79554"/>
                        <a14:foregroundMark x1="43201" y1="79926" x2="43201" y2="79926"/>
                        <a14:foregroundMark x1="49710" y1="79851" x2="49710" y2="79851"/>
                        <a14:foregroundMark x1="57601" y1="80074" x2="57601" y2="80074"/>
                        <a14:foregroundMark x1="63486" y1="79777" x2="63486" y2="79777"/>
                        <a14:foregroundMark x1="70531" y1="80149" x2="70531" y2="80149"/>
                        <a14:foregroundMark x1="76951" y1="80223" x2="76951" y2="80223"/>
                        <a14:foregroundMark x1="83549" y1="80223" x2="83549" y2="80223"/>
                        <a14:foregroundMark x1="14311" y1="87175" x2="14311" y2="87175"/>
                        <a14:foregroundMark x1="16942" y1="86952" x2="16942" y2="86952"/>
                        <a14:foregroundMark x1="25279" y1="86877" x2="25279" y2="86877"/>
                        <a14:foregroundMark x1="30807" y1="87026" x2="30807" y2="87026"/>
                        <a14:foregroundMark x1="36335" y1="87100" x2="36335" y2="87100"/>
                        <a14:foregroundMark x1="42577" y1="87249" x2="42577" y2="87249"/>
                        <a14:foregroundMark x1="50334" y1="88216" x2="50334" y2="88216"/>
                        <a14:foregroundMark x1="56977" y1="87323" x2="56977" y2="87323"/>
                        <a14:foregroundMark x1="64735" y1="87398" x2="64735" y2="87398"/>
                        <a14:foregroundMark x1="70441" y1="87323" x2="70441" y2="87323"/>
                        <a14:foregroundMark x1="77753" y1="87323" x2="77753" y2="87323"/>
                        <a14:foregroundMark x1="84307" y1="87472" x2="84307" y2="87472"/>
                        <a14:backgroundMark x1="47258" y1="71078" x2="47258" y2="71078"/>
                        <a14:backgroundMark x1="61926" y1="71933" x2="61926" y2="71933"/>
                        <a14:backgroundMark x1="68524" y1="71933" x2="68524" y2="71933"/>
                        <a14:backgroundMark x1="76148" y1="72082" x2="76148" y2="72082"/>
                        <a14:backgroundMark x1="26884" y1="80149" x2="26884" y2="80149"/>
                        <a14:backgroundMark x1="38654" y1="78885" x2="38654" y2="78885"/>
                        <a14:backgroundMark x1="44984" y1="79851" x2="44984" y2="79851"/>
                        <a14:backgroundMark x1="59206" y1="79033" x2="59206" y2="79033"/>
                        <a14:backgroundMark x1="72537" y1="78885" x2="72537" y2="78885"/>
                        <a14:backgroundMark x1="78600" y1="80074" x2="78600" y2="80074"/>
                        <a14:backgroundMark x1="12350" y1="87993" x2="12350" y2="87993"/>
                        <a14:backgroundMark x1="26884" y1="87249" x2="26884" y2="87249"/>
                        <a14:backgroundMark x1="38297" y1="87249" x2="38297" y2="87249"/>
                        <a14:backgroundMark x1="52073" y1="88067" x2="52073" y2="88067"/>
                        <a14:backgroundMark x1="65938" y1="86989" x2="65938" y2="86989"/>
                        <a14:backgroundMark x1="66117" y1="88996" x2="66117" y2="889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83010" y="-20538"/>
            <a:ext cx="513326" cy="615627"/>
          </a:xfrm>
          <a:prstGeom prst="rect">
            <a:avLst/>
          </a:prstGeom>
        </p:spPr>
      </p:pic>
      <p:pic>
        <p:nvPicPr>
          <p:cNvPr id="30" name="Picture 4" descr="https://trello-attachments.s3.amazonaws.com/5c3772562a3d78641fd6677c/5d6eb422f8bffe28c764c0da/298035a3098b857f550360c0fea5b847/Proplan_2019_UFRPE.png"/>
          <p:cNvPicPr>
            <a:picLocks noChangeAspect="1" noChangeArrowheads="1"/>
          </p:cNvPicPr>
          <p:nvPr/>
        </p:nvPicPr>
        <p:blipFill>
          <a:blip r:embed="rId5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7704454" y="90274"/>
            <a:ext cx="1332042" cy="393244"/>
          </a:xfrm>
          <a:prstGeom prst="rect">
            <a:avLst/>
          </a:prstGeom>
          <a:noFill/>
        </p:spPr>
      </p:pic>
      <p:sp>
        <p:nvSpPr>
          <p:cNvPr id="7" name="CaixaDeTexto 6"/>
          <p:cNvSpPr txBox="1"/>
          <p:nvPr/>
        </p:nvSpPr>
        <p:spPr>
          <a:xfrm>
            <a:off x="1357290" y="1643056"/>
            <a:ext cx="39340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dirty="0" smtClean="0"/>
              <a:t>Exemplo: Motivos declarados de evasão escolar pelos dissidentes</a:t>
            </a:r>
            <a:endParaRPr lang="pt-BR" sz="1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00232" y="1877835"/>
            <a:ext cx="4929222" cy="3051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CaixaDeTexto 8"/>
          <p:cNvSpPr txBox="1"/>
          <p:nvPr/>
        </p:nvSpPr>
        <p:spPr>
          <a:xfrm>
            <a:off x="2357422" y="4897279"/>
            <a:ext cx="298831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00" dirty="0" smtClean="0"/>
              <a:t>Fonte: https://etech.sc.senai.br/edicao01/article/view/398/326</a:t>
            </a:r>
            <a:endParaRPr lang="pt-BR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5"/>
          <p:cNvSpPr txBox="1">
            <a:spLocks noGrp="1"/>
          </p:cNvSpPr>
          <p:nvPr>
            <p:ph type="title" idx="4294967295"/>
          </p:nvPr>
        </p:nvSpPr>
        <p:spPr>
          <a:xfrm>
            <a:off x="387474" y="366857"/>
            <a:ext cx="6272758" cy="54870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rgbClr val="124057"/>
                </a:solidFill>
              </a:rPr>
              <a:t>Processo</a:t>
            </a:r>
            <a:endParaRPr dirty="0">
              <a:solidFill>
                <a:srgbClr val="124057"/>
              </a:solidFill>
            </a:endParaRPr>
          </a:p>
        </p:txBody>
      </p:sp>
      <p:sp>
        <p:nvSpPr>
          <p:cNvPr id="312" name="Google Shape;312;p25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/>
          </a:p>
        </p:txBody>
      </p:sp>
      <p:pic>
        <p:nvPicPr>
          <p:cNvPr id="86" name="Imagem 85">
            <a:extLst>
              <a:ext uri="{FF2B5EF4-FFF2-40B4-BE49-F238E27FC236}">
                <a16:creationId xmlns:a16="http://schemas.microsoft.com/office/drawing/2014/main" xmlns="" id="{6BFAC9FF-8994-43B4-B576-E1DBFC07E4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3011" b="91115" l="8159" r="91797">
                        <a14:foregroundMark x1="25011" y1="61970" x2="25011" y2="61970"/>
                        <a14:foregroundMark x1="16407" y1="73123" x2="16407" y2="73123"/>
                        <a14:foregroundMark x1="23718" y1="71710" x2="23718" y2="71710"/>
                        <a14:foregroundMark x1="31074" y1="71413" x2="31074" y2="71413"/>
                        <a14:foregroundMark x1="34329" y1="71487" x2="34329" y2="71487"/>
                        <a14:foregroundMark x1="40125" y1="71859" x2="40125" y2="71859"/>
                        <a14:foregroundMark x1="46099" y1="71859" x2="46099" y2="71859"/>
                        <a14:foregroundMark x1="52162" y1="71004" x2="52162" y2="71004"/>
                        <a14:foregroundMark x1="57245" y1="71227" x2="57245" y2="71227"/>
                        <a14:foregroundMark x1="60232" y1="71227" x2="60232" y2="71227"/>
                        <a14:foregroundMark x1="67900" y1="71152" x2="67900" y2="71152"/>
                        <a14:foregroundMark x1="73874" y1="71152" x2="73874" y2="71152"/>
                        <a14:foregroundMark x1="80651" y1="71152" x2="80651" y2="71152"/>
                        <a14:foregroundMark x1="15158" y1="77807" x2="15158" y2="77807"/>
                        <a14:foregroundMark x1="18591" y1="77881" x2="18591" y2="77881"/>
                        <a14:foregroundMark x1="24209" y1="78253" x2="24209" y2="78253"/>
                        <a14:foregroundMark x1="31164" y1="79182" x2="31164" y2="79182"/>
                        <a14:foregroundMark x1="36781" y1="79554" x2="36781" y2="79554"/>
                        <a14:foregroundMark x1="43201" y1="79926" x2="43201" y2="79926"/>
                        <a14:foregroundMark x1="49710" y1="79851" x2="49710" y2="79851"/>
                        <a14:foregroundMark x1="57601" y1="80074" x2="57601" y2="80074"/>
                        <a14:foregroundMark x1="63486" y1="79777" x2="63486" y2="79777"/>
                        <a14:foregroundMark x1="70531" y1="80149" x2="70531" y2="80149"/>
                        <a14:foregroundMark x1="76951" y1="80223" x2="76951" y2="80223"/>
                        <a14:foregroundMark x1="83549" y1="80223" x2="83549" y2="80223"/>
                        <a14:foregroundMark x1="14311" y1="87175" x2="14311" y2="87175"/>
                        <a14:foregroundMark x1="16942" y1="86952" x2="16942" y2="86952"/>
                        <a14:foregroundMark x1="25279" y1="86877" x2="25279" y2="86877"/>
                        <a14:foregroundMark x1="30807" y1="87026" x2="30807" y2="87026"/>
                        <a14:foregroundMark x1="36335" y1="87100" x2="36335" y2="87100"/>
                        <a14:foregroundMark x1="42577" y1="87249" x2="42577" y2="87249"/>
                        <a14:foregroundMark x1="50334" y1="88216" x2="50334" y2="88216"/>
                        <a14:foregroundMark x1="56977" y1="87323" x2="56977" y2="87323"/>
                        <a14:foregroundMark x1="64735" y1="87398" x2="64735" y2="87398"/>
                        <a14:foregroundMark x1="70441" y1="87323" x2="70441" y2="87323"/>
                        <a14:foregroundMark x1="77753" y1="87323" x2="77753" y2="87323"/>
                        <a14:foregroundMark x1="84307" y1="87472" x2="84307" y2="87472"/>
                        <a14:backgroundMark x1="47258" y1="71078" x2="47258" y2="71078"/>
                        <a14:backgroundMark x1="61926" y1="71933" x2="61926" y2="71933"/>
                        <a14:backgroundMark x1="68524" y1="71933" x2="68524" y2="71933"/>
                        <a14:backgroundMark x1="76148" y1="72082" x2="76148" y2="72082"/>
                        <a14:backgroundMark x1="26884" y1="80149" x2="26884" y2="80149"/>
                        <a14:backgroundMark x1="38654" y1="78885" x2="38654" y2="78885"/>
                        <a14:backgroundMark x1="44984" y1="79851" x2="44984" y2="79851"/>
                        <a14:backgroundMark x1="59206" y1="79033" x2="59206" y2="79033"/>
                        <a14:backgroundMark x1="72537" y1="78885" x2="72537" y2="78885"/>
                        <a14:backgroundMark x1="78600" y1="80074" x2="78600" y2="80074"/>
                        <a14:backgroundMark x1="12350" y1="87993" x2="12350" y2="87993"/>
                        <a14:backgroundMark x1="26884" y1="87249" x2="26884" y2="87249"/>
                        <a14:backgroundMark x1="38297" y1="87249" x2="38297" y2="87249"/>
                        <a14:backgroundMark x1="52073" y1="88067" x2="52073" y2="88067"/>
                        <a14:backgroundMark x1="65938" y1="86989" x2="65938" y2="86989"/>
                        <a14:backgroundMark x1="66117" y1="88996" x2="66117" y2="889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83010" y="-20538"/>
            <a:ext cx="513326" cy="615627"/>
          </a:xfrm>
          <a:prstGeom prst="rect">
            <a:avLst/>
          </a:prstGeom>
        </p:spPr>
      </p:pic>
      <p:pic>
        <p:nvPicPr>
          <p:cNvPr id="87" name="Picture 4" descr="https://trello-attachments.s3.amazonaws.com/5c3772562a3d78641fd6677c/5d6eb422f8bffe28c764c0da/298035a3098b857f550360c0fea5b847/Proplan_2019_UFRPE.png"/>
          <p:cNvPicPr>
            <a:picLocks noChangeAspect="1" noChangeArrowheads="1"/>
          </p:cNvPicPr>
          <p:nvPr/>
        </p:nvPicPr>
        <p:blipFill>
          <a:blip r:embed="rId5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7704454" y="90274"/>
            <a:ext cx="1332042" cy="393244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00100" y="1357304"/>
            <a:ext cx="6954837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CaixaDeTexto 20"/>
          <p:cNvSpPr txBox="1"/>
          <p:nvPr/>
        </p:nvSpPr>
        <p:spPr>
          <a:xfrm>
            <a:off x="3740685" y="4786328"/>
            <a:ext cx="53319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>
                <a:solidFill>
                  <a:schemeClr val="accent1">
                    <a:lumMod val="90000"/>
                    <a:lumOff val="10000"/>
                  </a:schemeClr>
                </a:solidFill>
                <a:latin typeface="Sarala"/>
                <a:ea typeface="Sarala"/>
                <a:cs typeface="Sarala"/>
                <a:sym typeface="Sarala"/>
              </a:rPr>
              <a:t>Fonte: Guia Prático do Planejamento Estratégico na UFRPE (UFRPE, 2020)</a:t>
            </a:r>
          </a:p>
        </p:txBody>
      </p:sp>
      <p:sp>
        <p:nvSpPr>
          <p:cNvPr id="8" name="Retângulo 7"/>
          <p:cNvSpPr/>
          <p:nvPr/>
        </p:nvSpPr>
        <p:spPr>
          <a:xfrm>
            <a:off x="3214678" y="1500180"/>
            <a:ext cx="1285884" cy="207170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9"/>
          <p:cNvSpPr txBox="1">
            <a:spLocks noGrp="1"/>
          </p:cNvSpPr>
          <p:nvPr>
            <p:ph type="ctrTitle" idx="4294967295"/>
          </p:nvPr>
        </p:nvSpPr>
        <p:spPr>
          <a:xfrm>
            <a:off x="685800" y="115806"/>
            <a:ext cx="7990656" cy="66999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 smtClean="0">
                <a:solidFill>
                  <a:srgbClr val="94BF6E"/>
                </a:solidFill>
              </a:rPr>
              <a:t>Diagrama de Ishikawa </a:t>
            </a:r>
            <a:endParaRPr sz="4000" dirty="0">
              <a:solidFill>
                <a:srgbClr val="94BF6E"/>
              </a:solidFill>
            </a:endParaRPr>
          </a:p>
        </p:txBody>
      </p:sp>
      <p:sp>
        <p:nvSpPr>
          <p:cNvPr id="175" name="Google Shape;175;p19"/>
          <p:cNvSpPr txBox="1">
            <a:spLocks noGrp="1"/>
          </p:cNvSpPr>
          <p:nvPr>
            <p:ph type="subTitle" idx="4294967295"/>
          </p:nvPr>
        </p:nvSpPr>
        <p:spPr>
          <a:xfrm>
            <a:off x="785786" y="633804"/>
            <a:ext cx="7920880" cy="79493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pt-BR" sz="1400" dirty="0" smtClean="0">
                <a:latin typeface="+mn-lt"/>
              </a:rPr>
              <a:t>Também conhecido como Diagrama de Causa e Efeito, o Diagrama de </a:t>
            </a:r>
            <a:r>
              <a:rPr lang="pt-BR" sz="1400" dirty="0" err="1" smtClean="0">
                <a:latin typeface="+mn-lt"/>
              </a:rPr>
              <a:t>Ishikawa</a:t>
            </a:r>
            <a:r>
              <a:rPr lang="pt-BR" sz="1400" dirty="0" smtClean="0">
                <a:latin typeface="+mn-lt"/>
              </a:rPr>
              <a:t> é um gráfico com o objetivo de organizar o raciocínio em torno de um problema prioritário. Nessa técnica o problema é decomposto em suas principais causas.</a:t>
            </a:r>
          </a:p>
        </p:txBody>
      </p:sp>
      <p:sp>
        <p:nvSpPr>
          <p:cNvPr id="187" name="Google Shape;187;p19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20</a:t>
            </a:fld>
            <a:endParaRPr/>
          </a:p>
        </p:txBody>
      </p:sp>
      <p:pic>
        <p:nvPicPr>
          <p:cNvPr id="29" name="Imagem 28">
            <a:extLst>
              <a:ext uri="{FF2B5EF4-FFF2-40B4-BE49-F238E27FC236}">
                <a16:creationId xmlns:a16="http://schemas.microsoft.com/office/drawing/2014/main" xmlns="" id="{6BFAC9FF-8994-43B4-B576-E1DBFC07E4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3011" b="91115" l="8159" r="91797">
                        <a14:foregroundMark x1="25011" y1="61970" x2="25011" y2="61970"/>
                        <a14:foregroundMark x1="16407" y1="73123" x2="16407" y2="73123"/>
                        <a14:foregroundMark x1="23718" y1="71710" x2="23718" y2="71710"/>
                        <a14:foregroundMark x1="31074" y1="71413" x2="31074" y2="71413"/>
                        <a14:foregroundMark x1="34329" y1="71487" x2="34329" y2="71487"/>
                        <a14:foregroundMark x1="40125" y1="71859" x2="40125" y2="71859"/>
                        <a14:foregroundMark x1="46099" y1="71859" x2="46099" y2="71859"/>
                        <a14:foregroundMark x1="52162" y1="71004" x2="52162" y2="71004"/>
                        <a14:foregroundMark x1="57245" y1="71227" x2="57245" y2="71227"/>
                        <a14:foregroundMark x1="60232" y1="71227" x2="60232" y2="71227"/>
                        <a14:foregroundMark x1="67900" y1="71152" x2="67900" y2="71152"/>
                        <a14:foregroundMark x1="73874" y1="71152" x2="73874" y2="71152"/>
                        <a14:foregroundMark x1="80651" y1="71152" x2="80651" y2="71152"/>
                        <a14:foregroundMark x1="15158" y1="77807" x2="15158" y2="77807"/>
                        <a14:foregroundMark x1="18591" y1="77881" x2="18591" y2="77881"/>
                        <a14:foregroundMark x1="24209" y1="78253" x2="24209" y2="78253"/>
                        <a14:foregroundMark x1="31164" y1="79182" x2="31164" y2="79182"/>
                        <a14:foregroundMark x1="36781" y1="79554" x2="36781" y2="79554"/>
                        <a14:foregroundMark x1="43201" y1="79926" x2="43201" y2="79926"/>
                        <a14:foregroundMark x1="49710" y1="79851" x2="49710" y2="79851"/>
                        <a14:foregroundMark x1="57601" y1="80074" x2="57601" y2="80074"/>
                        <a14:foregroundMark x1="63486" y1="79777" x2="63486" y2="79777"/>
                        <a14:foregroundMark x1="70531" y1="80149" x2="70531" y2="80149"/>
                        <a14:foregroundMark x1="76951" y1="80223" x2="76951" y2="80223"/>
                        <a14:foregroundMark x1="83549" y1="80223" x2="83549" y2="80223"/>
                        <a14:foregroundMark x1="14311" y1="87175" x2="14311" y2="87175"/>
                        <a14:foregroundMark x1="16942" y1="86952" x2="16942" y2="86952"/>
                        <a14:foregroundMark x1="25279" y1="86877" x2="25279" y2="86877"/>
                        <a14:foregroundMark x1="30807" y1="87026" x2="30807" y2="87026"/>
                        <a14:foregroundMark x1="36335" y1="87100" x2="36335" y2="87100"/>
                        <a14:foregroundMark x1="42577" y1="87249" x2="42577" y2="87249"/>
                        <a14:foregroundMark x1="50334" y1="88216" x2="50334" y2="88216"/>
                        <a14:foregroundMark x1="56977" y1="87323" x2="56977" y2="87323"/>
                        <a14:foregroundMark x1="64735" y1="87398" x2="64735" y2="87398"/>
                        <a14:foregroundMark x1="70441" y1="87323" x2="70441" y2="87323"/>
                        <a14:foregroundMark x1="77753" y1="87323" x2="77753" y2="87323"/>
                        <a14:foregroundMark x1="84307" y1="87472" x2="84307" y2="87472"/>
                        <a14:backgroundMark x1="47258" y1="71078" x2="47258" y2="71078"/>
                        <a14:backgroundMark x1="61926" y1="71933" x2="61926" y2="71933"/>
                        <a14:backgroundMark x1="68524" y1="71933" x2="68524" y2="71933"/>
                        <a14:backgroundMark x1="76148" y1="72082" x2="76148" y2="72082"/>
                        <a14:backgroundMark x1="26884" y1="80149" x2="26884" y2="80149"/>
                        <a14:backgroundMark x1="38654" y1="78885" x2="38654" y2="78885"/>
                        <a14:backgroundMark x1="44984" y1="79851" x2="44984" y2="79851"/>
                        <a14:backgroundMark x1="59206" y1="79033" x2="59206" y2="79033"/>
                        <a14:backgroundMark x1="72537" y1="78885" x2="72537" y2="78885"/>
                        <a14:backgroundMark x1="78600" y1="80074" x2="78600" y2="80074"/>
                        <a14:backgroundMark x1="12350" y1="87993" x2="12350" y2="87993"/>
                        <a14:backgroundMark x1="26884" y1="87249" x2="26884" y2="87249"/>
                        <a14:backgroundMark x1="38297" y1="87249" x2="38297" y2="87249"/>
                        <a14:backgroundMark x1="52073" y1="88067" x2="52073" y2="88067"/>
                        <a14:backgroundMark x1="65938" y1="86989" x2="65938" y2="86989"/>
                        <a14:backgroundMark x1="66117" y1="88996" x2="66117" y2="889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83010" y="-20538"/>
            <a:ext cx="513326" cy="615627"/>
          </a:xfrm>
          <a:prstGeom prst="rect">
            <a:avLst/>
          </a:prstGeom>
        </p:spPr>
      </p:pic>
      <p:pic>
        <p:nvPicPr>
          <p:cNvPr id="30" name="Picture 4" descr="https://trello-attachments.s3.amazonaws.com/5c3772562a3d78641fd6677c/5d6eb422f8bffe28c764c0da/298035a3098b857f550360c0fea5b847/Proplan_2019_UFRPE.png"/>
          <p:cNvPicPr>
            <a:picLocks noChangeAspect="1" noChangeArrowheads="1"/>
          </p:cNvPicPr>
          <p:nvPr/>
        </p:nvPicPr>
        <p:blipFill>
          <a:blip r:embed="rId5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7704454" y="90274"/>
            <a:ext cx="1332042" cy="393244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/>
          <a:srcRect t="1383" b="1450"/>
          <a:stretch>
            <a:fillRect/>
          </a:stretch>
        </p:blipFill>
        <p:spPr bwMode="auto">
          <a:xfrm>
            <a:off x="2071670" y="1714494"/>
            <a:ext cx="4649640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CaixaDeTexto 7"/>
          <p:cNvSpPr txBox="1"/>
          <p:nvPr/>
        </p:nvSpPr>
        <p:spPr>
          <a:xfrm>
            <a:off x="1357290" y="1428742"/>
            <a:ext cx="562525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dirty="0" smtClean="0"/>
              <a:t>Exemplo: Principais causas de evasão escolar da aprendizagem industrial na unidade analisada</a:t>
            </a:r>
            <a:endParaRPr lang="pt-BR" sz="10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2357422" y="4928074"/>
            <a:ext cx="298831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00" dirty="0" smtClean="0"/>
              <a:t>Fonte: https://etech.sc.senai.br/edicao01/article/view/398/326</a:t>
            </a:r>
            <a:endParaRPr lang="pt-BR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9"/>
          <p:cNvSpPr txBox="1">
            <a:spLocks noGrp="1"/>
          </p:cNvSpPr>
          <p:nvPr>
            <p:ph type="ctrTitle" idx="4294967295"/>
          </p:nvPr>
        </p:nvSpPr>
        <p:spPr>
          <a:xfrm>
            <a:off x="685800" y="268942"/>
            <a:ext cx="7990656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 smtClean="0">
                <a:solidFill>
                  <a:srgbClr val="94BF6E"/>
                </a:solidFill>
              </a:rPr>
              <a:t>Matriz GUT (Gravidade – Urgência – Tendência)</a:t>
            </a:r>
            <a:endParaRPr sz="4000" dirty="0">
              <a:solidFill>
                <a:srgbClr val="94BF6E"/>
              </a:solidFill>
            </a:endParaRPr>
          </a:p>
        </p:txBody>
      </p:sp>
      <p:sp>
        <p:nvSpPr>
          <p:cNvPr id="175" name="Google Shape;175;p19"/>
          <p:cNvSpPr txBox="1">
            <a:spLocks noGrp="1"/>
          </p:cNvSpPr>
          <p:nvPr>
            <p:ph type="subTitle" idx="4294967295"/>
          </p:nvPr>
        </p:nvSpPr>
        <p:spPr>
          <a:xfrm>
            <a:off x="755576" y="1419622"/>
            <a:ext cx="7920880" cy="65206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pt-BR" sz="1400" dirty="0" smtClean="0">
                <a:latin typeface="+mn-lt"/>
              </a:rPr>
              <a:t>É uma ferramenta que também auxilia na priorização das causas. A matriz serve para classificar os problemas pela ótica da gravidade, urgência e tendência.</a:t>
            </a:r>
          </a:p>
        </p:txBody>
      </p:sp>
      <p:sp>
        <p:nvSpPr>
          <p:cNvPr id="187" name="Google Shape;187;p19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21</a:t>
            </a:fld>
            <a:endParaRPr/>
          </a:p>
        </p:txBody>
      </p:sp>
      <p:pic>
        <p:nvPicPr>
          <p:cNvPr id="29" name="Imagem 28">
            <a:extLst>
              <a:ext uri="{FF2B5EF4-FFF2-40B4-BE49-F238E27FC236}">
                <a16:creationId xmlns:a16="http://schemas.microsoft.com/office/drawing/2014/main" xmlns="" id="{6BFAC9FF-8994-43B4-B576-E1DBFC07E4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3011" b="91115" l="8159" r="91797">
                        <a14:foregroundMark x1="25011" y1="61970" x2="25011" y2="61970"/>
                        <a14:foregroundMark x1="16407" y1="73123" x2="16407" y2="73123"/>
                        <a14:foregroundMark x1="23718" y1="71710" x2="23718" y2="71710"/>
                        <a14:foregroundMark x1="31074" y1="71413" x2="31074" y2="71413"/>
                        <a14:foregroundMark x1="34329" y1="71487" x2="34329" y2="71487"/>
                        <a14:foregroundMark x1="40125" y1="71859" x2="40125" y2="71859"/>
                        <a14:foregroundMark x1="46099" y1="71859" x2="46099" y2="71859"/>
                        <a14:foregroundMark x1="52162" y1="71004" x2="52162" y2="71004"/>
                        <a14:foregroundMark x1="57245" y1="71227" x2="57245" y2="71227"/>
                        <a14:foregroundMark x1="60232" y1="71227" x2="60232" y2="71227"/>
                        <a14:foregroundMark x1="67900" y1="71152" x2="67900" y2="71152"/>
                        <a14:foregroundMark x1="73874" y1="71152" x2="73874" y2="71152"/>
                        <a14:foregroundMark x1="80651" y1="71152" x2="80651" y2="71152"/>
                        <a14:foregroundMark x1="15158" y1="77807" x2="15158" y2="77807"/>
                        <a14:foregroundMark x1="18591" y1="77881" x2="18591" y2="77881"/>
                        <a14:foregroundMark x1="24209" y1="78253" x2="24209" y2="78253"/>
                        <a14:foregroundMark x1="31164" y1="79182" x2="31164" y2="79182"/>
                        <a14:foregroundMark x1="36781" y1="79554" x2="36781" y2="79554"/>
                        <a14:foregroundMark x1="43201" y1="79926" x2="43201" y2="79926"/>
                        <a14:foregroundMark x1="49710" y1="79851" x2="49710" y2="79851"/>
                        <a14:foregroundMark x1="57601" y1="80074" x2="57601" y2="80074"/>
                        <a14:foregroundMark x1="63486" y1="79777" x2="63486" y2="79777"/>
                        <a14:foregroundMark x1="70531" y1="80149" x2="70531" y2="80149"/>
                        <a14:foregroundMark x1="76951" y1="80223" x2="76951" y2="80223"/>
                        <a14:foregroundMark x1="83549" y1="80223" x2="83549" y2="80223"/>
                        <a14:foregroundMark x1="14311" y1="87175" x2="14311" y2="87175"/>
                        <a14:foregroundMark x1="16942" y1="86952" x2="16942" y2="86952"/>
                        <a14:foregroundMark x1="25279" y1="86877" x2="25279" y2="86877"/>
                        <a14:foregroundMark x1="30807" y1="87026" x2="30807" y2="87026"/>
                        <a14:foregroundMark x1="36335" y1="87100" x2="36335" y2="87100"/>
                        <a14:foregroundMark x1="42577" y1="87249" x2="42577" y2="87249"/>
                        <a14:foregroundMark x1="50334" y1="88216" x2="50334" y2="88216"/>
                        <a14:foregroundMark x1="56977" y1="87323" x2="56977" y2="87323"/>
                        <a14:foregroundMark x1="64735" y1="87398" x2="64735" y2="87398"/>
                        <a14:foregroundMark x1="70441" y1="87323" x2="70441" y2="87323"/>
                        <a14:foregroundMark x1="77753" y1="87323" x2="77753" y2="87323"/>
                        <a14:foregroundMark x1="84307" y1="87472" x2="84307" y2="87472"/>
                        <a14:backgroundMark x1="47258" y1="71078" x2="47258" y2="71078"/>
                        <a14:backgroundMark x1="61926" y1="71933" x2="61926" y2="71933"/>
                        <a14:backgroundMark x1="68524" y1="71933" x2="68524" y2="71933"/>
                        <a14:backgroundMark x1="76148" y1="72082" x2="76148" y2="72082"/>
                        <a14:backgroundMark x1="26884" y1="80149" x2="26884" y2="80149"/>
                        <a14:backgroundMark x1="38654" y1="78885" x2="38654" y2="78885"/>
                        <a14:backgroundMark x1="44984" y1="79851" x2="44984" y2="79851"/>
                        <a14:backgroundMark x1="59206" y1="79033" x2="59206" y2="79033"/>
                        <a14:backgroundMark x1="72537" y1="78885" x2="72537" y2="78885"/>
                        <a14:backgroundMark x1="78600" y1="80074" x2="78600" y2="80074"/>
                        <a14:backgroundMark x1="12350" y1="87993" x2="12350" y2="87993"/>
                        <a14:backgroundMark x1="26884" y1="87249" x2="26884" y2="87249"/>
                        <a14:backgroundMark x1="38297" y1="87249" x2="38297" y2="87249"/>
                        <a14:backgroundMark x1="52073" y1="88067" x2="52073" y2="88067"/>
                        <a14:backgroundMark x1="65938" y1="86989" x2="65938" y2="86989"/>
                        <a14:backgroundMark x1="66117" y1="88996" x2="66117" y2="889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83010" y="-20538"/>
            <a:ext cx="513326" cy="615627"/>
          </a:xfrm>
          <a:prstGeom prst="rect">
            <a:avLst/>
          </a:prstGeom>
        </p:spPr>
      </p:pic>
      <p:pic>
        <p:nvPicPr>
          <p:cNvPr id="30" name="Picture 4" descr="https://trello-attachments.s3.amazonaws.com/5c3772562a3d78641fd6677c/5d6eb422f8bffe28c764c0da/298035a3098b857f550360c0fea5b847/Proplan_2019_UFRPE.png"/>
          <p:cNvPicPr>
            <a:picLocks noChangeAspect="1" noChangeArrowheads="1"/>
          </p:cNvPicPr>
          <p:nvPr/>
        </p:nvPicPr>
        <p:blipFill>
          <a:blip r:embed="rId5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7704454" y="90274"/>
            <a:ext cx="1332042" cy="393244"/>
          </a:xfrm>
          <a:prstGeom prst="rect">
            <a:avLst/>
          </a:prstGeom>
          <a:noFill/>
        </p:spPr>
      </p:pic>
      <p:sp>
        <p:nvSpPr>
          <p:cNvPr id="7" name="CaixaDeTexto 6"/>
          <p:cNvSpPr txBox="1"/>
          <p:nvPr/>
        </p:nvSpPr>
        <p:spPr>
          <a:xfrm>
            <a:off x="928662" y="2143122"/>
            <a:ext cx="764386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Gravidade -  analisada em consideração da intensidade ou impacto que o problema pode causar se não for solucionado. </a:t>
            </a:r>
            <a:r>
              <a:rPr lang="pt-BR" dirty="0" smtClean="0">
                <a:solidFill>
                  <a:schemeClr val="accent6">
                    <a:lumMod val="75000"/>
                  </a:schemeClr>
                </a:solidFill>
              </a:rPr>
              <a:t>(1-Sem Gravidade 2- Pouco Grave 3-Grave 4-Muito Grave 5-Extremamente Grave)</a:t>
            </a:r>
          </a:p>
          <a:p>
            <a:r>
              <a:rPr lang="pt-BR" dirty="0" smtClean="0"/>
              <a:t>Urgência – É analisada pela pressão do tempo que existe para resolver determinado problema. </a:t>
            </a:r>
            <a:r>
              <a:rPr lang="pt-BR" dirty="0" smtClean="0">
                <a:solidFill>
                  <a:schemeClr val="accent6">
                    <a:lumMod val="75000"/>
                  </a:schemeClr>
                </a:solidFill>
              </a:rPr>
              <a:t>(1-Pode esperar 2-Pouco Urgente 3-O mais rápido possível 4-É Urgente 5-Precisa de Ação Imediata)</a:t>
            </a:r>
          </a:p>
          <a:p>
            <a:r>
              <a:rPr lang="pt-BR" dirty="0" smtClean="0"/>
              <a:t>Tendência – Analisa o padrão ou tendência de evolução da situação problema. </a:t>
            </a:r>
            <a:r>
              <a:rPr lang="pt-BR" dirty="0" smtClean="0">
                <a:solidFill>
                  <a:schemeClr val="accent6">
                    <a:lumMod val="75000"/>
                  </a:schemeClr>
                </a:solidFill>
              </a:rPr>
              <a:t>(1-Não irá mudar 2-Irá piorar a longo prazo 3-Irá piorar 4-Irá piorar em pouco tempo 5-Irá piorar rapidamente)</a:t>
            </a:r>
            <a:endParaRPr lang="pt-BR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9"/>
          <p:cNvSpPr txBox="1">
            <a:spLocks noGrp="1"/>
          </p:cNvSpPr>
          <p:nvPr>
            <p:ph type="ctrTitle" idx="4294967295"/>
          </p:nvPr>
        </p:nvSpPr>
        <p:spPr>
          <a:xfrm>
            <a:off x="685800" y="268942"/>
            <a:ext cx="7990656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 smtClean="0">
                <a:solidFill>
                  <a:srgbClr val="94BF6E"/>
                </a:solidFill>
              </a:rPr>
              <a:t>Matriz GUT (Gravidade – Urgência – Tendência)</a:t>
            </a:r>
            <a:endParaRPr sz="4000" dirty="0">
              <a:solidFill>
                <a:srgbClr val="94BF6E"/>
              </a:solidFill>
            </a:endParaRPr>
          </a:p>
        </p:txBody>
      </p:sp>
      <p:sp>
        <p:nvSpPr>
          <p:cNvPr id="187" name="Google Shape;187;p19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22</a:t>
            </a:fld>
            <a:endParaRPr/>
          </a:p>
        </p:txBody>
      </p:sp>
      <p:pic>
        <p:nvPicPr>
          <p:cNvPr id="29" name="Imagem 28">
            <a:extLst>
              <a:ext uri="{FF2B5EF4-FFF2-40B4-BE49-F238E27FC236}">
                <a16:creationId xmlns:a16="http://schemas.microsoft.com/office/drawing/2014/main" xmlns="" id="{6BFAC9FF-8994-43B4-B576-E1DBFC07E4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3011" b="91115" l="8159" r="91797">
                        <a14:foregroundMark x1="25011" y1="61970" x2="25011" y2="61970"/>
                        <a14:foregroundMark x1="16407" y1="73123" x2="16407" y2="73123"/>
                        <a14:foregroundMark x1="23718" y1="71710" x2="23718" y2="71710"/>
                        <a14:foregroundMark x1="31074" y1="71413" x2="31074" y2="71413"/>
                        <a14:foregroundMark x1="34329" y1="71487" x2="34329" y2="71487"/>
                        <a14:foregroundMark x1="40125" y1="71859" x2="40125" y2="71859"/>
                        <a14:foregroundMark x1="46099" y1="71859" x2="46099" y2="71859"/>
                        <a14:foregroundMark x1="52162" y1="71004" x2="52162" y2="71004"/>
                        <a14:foregroundMark x1="57245" y1="71227" x2="57245" y2="71227"/>
                        <a14:foregroundMark x1="60232" y1="71227" x2="60232" y2="71227"/>
                        <a14:foregroundMark x1="67900" y1="71152" x2="67900" y2="71152"/>
                        <a14:foregroundMark x1="73874" y1="71152" x2="73874" y2="71152"/>
                        <a14:foregroundMark x1="80651" y1="71152" x2="80651" y2="71152"/>
                        <a14:foregroundMark x1="15158" y1="77807" x2="15158" y2="77807"/>
                        <a14:foregroundMark x1="18591" y1="77881" x2="18591" y2="77881"/>
                        <a14:foregroundMark x1="24209" y1="78253" x2="24209" y2="78253"/>
                        <a14:foregroundMark x1="31164" y1="79182" x2="31164" y2="79182"/>
                        <a14:foregroundMark x1="36781" y1="79554" x2="36781" y2="79554"/>
                        <a14:foregroundMark x1="43201" y1="79926" x2="43201" y2="79926"/>
                        <a14:foregroundMark x1="49710" y1="79851" x2="49710" y2="79851"/>
                        <a14:foregroundMark x1="57601" y1="80074" x2="57601" y2="80074"/>
                        <a14:foregroundMark x1="63486" y1="79777" x2="63486" y2="79777"/>
                        <a14:foregroundMark x1="70531" y1="80149" x2="70531" y2="80149"/>
                        <a14:foregroundMark x1="76951" y1="80223" x2="76951" y2="80223"/>
                        <a14:foregroundMark x1="83549" y1="80223" x2="83549" y2="80223"/>
                        <a14:foregroundMark x1="14311" y1="87175" x2="14311" y2="87175"/>
                        <a14:foregroundMark x1="16942" y1="86952" x2="16942" y2="86952"/>
                        <a14:foregroundMark x1="25279" y1="86877" x2="25279" y2="86877"/>
                        <a14:foregroundMark x1="30807" y1="87026" x2="30807" y2="87026"/>
                        <a14:foregroundMark x1="36335" y1="87100" x2="36335" y2="87100"/>
                        <a14:foregroundMark x1="42577" y1="87249" x2="42577" y2="87249"/>
                        <a14:foregroundMark x1="50334" y1="88216" x2="50334" y2="88216"/>
                        <a14:foregroundMark x1="56977" y1="87323" x2="56977" y2="87323"/>
                        <a14:foregroundMark x1="64735" y1="87398" x2="64735" y2="87398"/>
                        <a14:foregroundMark x1="70441" y1="87323" x2="70441" y2="87323"/>
                        <a14:foregroundMark x1="77753" y1="87323" x2="77753" y2="87323"/>
                        <a14:foregroundMark x1="84307" y1="87472" x2="84307" y2="87472"/>
                        <a14:backgroundMark x1="47258" y1="71078" x2="47258" y2="71078"/>
                        <a14:backgroundMark x1="61926" y1="71933" x2="61926" y2="71933"/>
                        <a14:backgroundMark x1="68524" y1="71933" x2="68524" y2="71933"/>
                        <a14:backgroundMark x1="76148" y1="72082" x2="76148" y2="72082"/>
                        <a14:backgroundMark x1="26884" y1="80149" x2="26884" y2="80149"/>
                        <a14:backgroundMark x1="38654" y1="78885" x2="38654" y2="78885"/>
                        <a14:backgroundMark x1="44984" y1="79851" x2="44984" y2="79851"/>
                        <a14:backgroundMark x1="59206" y1="79033" x2="59206" y2="79033"/>
                        <a14:backgroundMark x1="72537" y1="78885" x2="72537" y2="78885"/>
                        <a14:backgroundMark x1="78600" y1="80074" x2="78600" y2="80074"/>
                        <a14:backgroundMark x1="12350" y1="87993" x2="12350" y2="87993"/>
                        <a14:backgroundMark x1="26884" y1="87249" x2="26884" y2="87249"/>
                        <a14:backgroundMark x1="38297" y1="87249" x2="38297" y2="87249"/>
                        <a14:backgroundMark x1="52073" y1="88067" x2="52073" y2="88067"/>
                        <a14:backgroundMark x1="65938" y1="86989" x2="65938" y2="86989"/>
                        <a14:backgroundMark x1="66117" y1="88996" x2="66117" y2="889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83010" y="-20538"/>
            <a:ext cx="513326" cy="615627"/>
          </a:xfrm>
          <a:prstGeom prst="rect">
            <a:avLst/>
          </a:prstGeom>
        </p:spPr>
      </p:pic>
      <p:pic>
        <p:nvPicPr>
          <p:cNvPr id="30" name="Picture 4" descr="https://trello-attachments.s3.amazonaws.com/5c3772562a3d78641fd6677c/5d6eb422f8bffe28c764c0da/298035a3098b857f550360c0fea5b847/Proplan_2019_UFRPE.png"/>
          <p:cNvPicPr>
            <a:picLocks noChangeAspect="1" noChangeArrowheads="1"/>
          </p:cNvPicPr>
          <p:nvPr/>
        </p:nvPicPr>
        <p:blipFill>
          <a:blip r:embed="rId5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7704454" y="90274"/>
            <a:ext cx="1332042" cy="393244"/>
          </a:xfrm>
          <a:prstGeom prst="rect">
            <a:avLst/>
          </a:prstGeom>
          <a:noFill/>
        </p:spPr>
      </p:pic>
      <p:graphicFrame>
        <p:nvGraphicFramePr>
          <p:cNvPr id="8" name="Tabela 7"/>
          <p:cNvGraphicFramePr>
            <a:graphicFrameLocks noGrp="1"/>
          </p:cNvGraphicFramePr>
          <p:nvPr/>
        </p:nvGraphicFramePr>
        <p:xfrm>
          <a:off x="1285852" y="1857370"/>
          <a:ext cx="7000923" cy="2585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6767"/>
                <a:gridCol w="856874"/>
                <a:gridCol w="1166820"/>
                <a:gridCol w="1166820"/>
                <a:gridCol w="1239789"/>
                <a:gridCol w="1093853"/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Lista de Problemas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G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U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T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Pontuação </a:t>
                      </a:r>
                    </a:p>
                    <a:p>
                      <a:r>
                        <a:rPr lang="pt-BR" dirty="0" smtClean="0"/>
                        <a:t>G x U X T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Ranking de Prioridade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Problema 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5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4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40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3º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dirty="0" smtClean="0"/>
                        <a:t>Problema 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4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3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5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60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2º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dirty="0" smtClean="0"/>
                        <a:t>Problema 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5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4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5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chemeClr val="bg1"/>
                          </a:solidFill>
                        </a:rPr>
                        <a:t>100</a:t>
                      </a:r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chemeClr val="bg1"/>
                          </a:solidFill>
                        </a:rPr>
                        <a:t>1º</a:t>
                      </a:r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dirty="0" smtClean="0"/>
                        <a:t>Problema 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4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3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24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4º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dirty="0" smtClean="0"/>
                        <a:t>Problema 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3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3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9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5º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9"/>
          <p:cNvSpPr txBox="1">
            <a:spLocks noGrp="1"/>
          </p:cNvSpPr>
          <p:nvPr>
            <p:ph type="ctrTitle" idx="4294967295"/>
          </p:nvPr>
        </p:nvSpPr>
        <p:spPr>
          <a:xfrm>
            <a:off x="685800" y="268942"/>
            <a:ext cx="7990656" cy="87404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 smtClean="0">
                <a:solidFill>
                  <a:srgbClr val="94BF6E"/>
                </a:solidFill>
              </a:rPr>
              <a:t>Os 5 Porquês</a:t>
            </a:r>
            <a:endParaRPr sz="4000" dirty="0">
              <a:solidFill>
                <a:srgbClr val="94BF6E"/>
              </a:solidFill>
            </a:endParaRPr>
          </a:p>
        </p:txBody>
      </p:sp>
      <p:sp>
        <p:nvSpPr>
          <p:cNvPr id="187" name="Google Shape;187;p19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23</a:t>
            </a:fld>
            <a:endParaRPr/>
          </a:p>
        </p:txBody>
      </p:sp>
      <p:pic>
        <p:nvPicPr>
          <p:cNvPr id="29" name="Imagem 28">
            <a:extLst>
              <a:ext uri="{FF2B5EF4-FFF2-40B4-BE49-F238E27FC236}">
                <a16:creationId xmlns:a16="http://schemas.microsoft.com/office/drawing/2014/main" xmlns="" id="{6BFAC9FF-8994-43B4-B576-E1DBFC07E4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3011" b="91115" l="8159" r="91797">
                        <a14:foregroundMark x1="25011" y1="61970" x2="25011" y2="61970"/>
                        <a14:foregroundMark x1="16407" y1="73123" x2="16407" y2="73123"/>
                        <a14:foregroundMark x1="23718" y1="71710" x2="23718" y2="71710"/>
                        <a14:foregroundMark x1="31074" y1="71413" x2="31074" y2="71413"/>
                        <a14:foregroundMark x1="34329" y1="71487" x2="34329" y2="71487"/>
                        <a14:foregroundMark x1="40125" y1="71859" x2="40125" y2="71859"/>
                        <a14:foregroundMark x1="46099" y1="71859" x2="46099" y2="71859"/>
                        <a14:foregroundMark x1="52162" y1="71004" x2="52162" y2="71004"/>
                        <a14:foregroundMark x1="57245" y1="71227" x2="57245" y2="71227"/>
                        <a14:foregroundMark x1="60232" y1="71227" x2="60232" y2="71227"/>
                        <a14:foregroundMark x1="67900" y1="71152" x2="67900" y2="71152"/>
                        <a14:foregroundMark x1="73874" y1="71152" x2="73874" y2="71152"/>
                        <a14:foregroundMark x1="80651" y1="71152" x2="80651" y2="71152"/>
                        <a14:foregroundMark x1="15158" y1="77807" x2="15158" y2="77807"/>
                        <a14:foregroundMark x1="18591" y1="77881" x2="18591" y2="77881"/>
                        <a14:foregroundMark x1="24209" y1="78253" x2="24209" y2="78253"/>
                        <a14:foregroundMark x1="31164" y1="79182" x2="31164" y2="79182"/>
                        <a14:foregroundMark x1="36781" y1="79554" x2="36781" y2="79554"/>
                        <a14:foregroundMark x1="43201" y1="79926" x2="43201" y2="79926"/>
                        <a14:foregroundMark x1="49710" y1="79851" x2="49710" y2="79851"/>
                        <a14:foregroundMark x1="57601" y1="80074" x2="57601" y2="80074"/>
                        <a14:foregroundMark x1="63486" y1="79777" x2="63486" y2="79777"/>
                        <a14:foregroundMark x1="70531" y1="80149" x2="70531" y2="80149"/>
                        <a14:foregroundMark x1="76951" y1="80223" x2="76951" y2="80223"/>
                        <a14:foregroundMark x1="83549" y1="80223" x2="83549" y2="80223"/>
                        <a14:foregroundMark x1="14311" y1="87175" x2="14311" y2="87175"/>
                        <a14:foregroundMark x1="16942" y1="86952" x2="16942" y2="86952"/>
                        <a14:foregroundMark x1="25279" y1="86877" x2="25279" y2="86877"/>
                        <a14:foregroundMark x1="30807" y1="87026" x2="30807" y2="87026"/>
                        <a14:foregroundMark x1="36335" y1="87100" x2="36335" y2="87100"/>
                        <a14:foregroundMark x1="42577" y1="87249" x2="42577" y2="87249"/>
                        <a14:foregroundMark x1="50334" y1="88216" x2="50334" y2="88216"/>
                        <a14:foregroundMark x1="56977" y1="87323" x2="56977" y2="87323"/>
                        <a14:foregroundMark x1="64735" y1="87398" x2="64735" y2="87398"/>
                        <a14:foregroundMark x1="70441" y1="87323" x2="70441" y2="87323"/>
                        <a14:foregroundMark x1="77753" y1="87323" x2="77753" y2="87323"/>
                        <a14:foregroundMark x1="84307" y1="87472" x2="84307" y2="87472"/>
                        <a14:backgroundMark x1="47258" y1="71078" x2="47258" y2="71078"/>
                        <a14:backgroundMark x1="61926" y1="71933" x2="61926" y2="71933"/>
                        <a14:backgroundMark x1="68524" y1="71933" x2="68524" y2="71933"/>
                        <a14:backgroundMark x1="76148" y1="72082" x2="76148" y2="72082"/>
                        <a14:backgroundMark x1="26884" y1="80149" x2="26884" y2="80149"/>
                        <a14:backgroundMark x1="38654" y1="78885" x2="38654" y2="78885"/>
                        <a14:backgroundMark x1="44984" y1="79851" x2="44984" y2="79851"/>
                        <a14:backgroundMark x1="59206" y1="79033" x2="59206" y2="79033"/>
                        <a14:backgroundMark x1="72537" y1="78885" x2="72537" y2="78885"/>
                        <a14:backgroundMark x1="78600" y1="80074" x2="78600" y2="80074"/>
                        <a14:backgroundMark x1="12350" y1="87993" x2="12350" y2="87993"/>
                        <a14:backgroundMark x1="26884" y1="87249" x2="26884" y2="87249"/>
                        <a14:backgroundMark x1="38297" y1="87249" x2="38297" y2="87249"/>
                        <a14:backgroundMark x1="52073" y1="88067" x2="52073" y2="88067"/>
                        <a14:backgroundMark x1="65938" y1="86989" x2="65938" y2="86989"/>
                        <a14:backgroundMark x1="66117" y1="88996" x2="66117" y2="889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83010" y="-20538"/>
            <a:ext cx="513326" cy="615627"/>
          </a:xfrm>
          <a:prstGeom prst="rect">
            <a:avLst/>
          </a:prstGeom>
        </p:spPr>
      </p:pic>
      <p:pic>
        <p:nvPicPr>
          <p:cNvPr id="30" name="Picture 4" descr="https://trello-attachments.s3.amazonaws.com/5c3772562a3d78641fd6677c/5d6eb422f8bffe28c764c0da/298035a3098b857f550360c0fea5b847/Proplan_2019_UFRPE.png"/>
          <p:cNvPicPr>
            <a:picLocks noChangeAspect="1" noChangeArrowheads="1"/>
          </p:cNvPicPr>
          <p:nvPr/>
        </p:nvPicPr>
        <p:blipFill>
          <a:blip r:embed="rId5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7704454" y="90274"/>
            <a:ext cx="1332042" cy="393244"/>
          </a:xfrm>
          <a:prstGeom prst="rect">
            <a:avLst/>
          </a:prstGeom>
          <a:noFill/>
        </p:spPr>
      </p:pic>
      <p:sp>
        <p:nvSpPr>
          <p:cNvPr id="8" name="Google Shape;175;p19"/>
          <p:cNvSpPr txBox="1">
            <a:spLocks/>
          </p:cNvSpPr>
          <p:nvPr/>
        </p:nvSpPr>
        <p:spPr>
          <a:xfrm>
            <a:off x="755576" y="1000114"/>
            <a:ext cx="7920880" cy="652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-4191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14454"/>
              </a:buClr>
              <a:buSzPts val="3000"/>
              <a:buFont typeface="Wingdings" panose="05000000000000000000" pitchFamily="2" charset="2"/>
              <a:buChar char="§"/>
              <a:tabLst/>
              <a:defRPr/>
            </a:pPr>
            <a:r>
              <a:rPr kumimoji="0" lang="pt-BR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114454"/>
                </a:solidFill>
                <a:effectLst/>
                <a:uLnTx/>
                <a:uFillTx/>
                <a:latin typeface="+mn-lt"/>
                <a:ea typeface="Nixie One"/>
                <a:cs typeface="Nixie One"/>
                <a:sym typeface="Nixie One"/>
              </a:rPr>
              <a:t>O método consiste em, após determinar</a:t>
            </a:r>
            <a:r>
              <a:rPr kumimoji="0" lang="pt-BR" sz="1400" b="0" i="0" u="none" strike="noStrike" kern="0" cap="none" spc="0" normalizeH="0" noProof="0" dirty="0" smtClean="0">
                <a:ln>
                  <a:noFill/>
                </a:ln>
                <a:solidFill>
                  <a:srgbClr val="114454"/>
                </a:solidFill>
                <a:effectLst/>
                <a:uLnTx/>
                <a:uFillTx/>
                <a:latin typeface="+mn-lt"/>
                <a:ea typeface="Nixie One"/>
                <a:cs typeface="Nixie One"/>
                <a:sym typeface="Nixie One"/>
              </a:rPr>
              <a:t> o problema, questionar o porquê por cinco vezes, até que se encontre sua verdadeira causa.</a:t>
            </a:r>
            <a:endParaRPr kumimoji="0" lang="pt-BR" sz="1400" b="0" i="0" u="none" strike="noStrike" kern="0" cap="none" spc="0" normalizeH="0" baseline="0" noProof="0" dirty="0" smtClean="0">
              <a:ln>
                <a:noFill/>
              </a:ln>
              <a:solidFill>
                <a:srgbClr val="114454"/>
              </a:solidFill>
              <a:effectLst/>
              <a:uLnTx/>
              <a:uFillTx/>
              <a:latin typeface="+mn-lt"/>
              <a:ea typeface="Nixie One"/>
              <a:cs typeface="Nixie One"/>
              <a:sym typeface="Nixie One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1357290" y="1682587"/>
            <a:ext cx="115768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dirty="0" smtClean="0"/>
              <a:t>Exemplo Fictício:</a:t>
            </a:r>
          </a:p>
        </p:txBody>
      </p:sp>
      <p:sp>
        <p:nvSpPr>
          <p:cNvPr id="10" name="Google Shape;175;p19"/>
          <p:cNvSpPr txBox="1">
            <a:spLocks/>
          </p:cNvSpPr>
          <p:nvPr/>
        </p:nvSpPr>
        <p:spPr>
          <a:xfrm>
            <a:off x="928662" y="2357436"/>
            <a:ext cx="7920880" cy="2428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-4191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14454"/>
              </a:buClr>
              <a:buSzPts val="3000"/>
              <a:tabLst/>
              <a:defRPr/>
            </a:pPr>
            <a:r>
              <a:rPr kumimoji="0" lang="pt-BR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114454"/>
                </a:solidFill>
                <a:effectLst/>
                <a:uLnTx/>
                <a:uFillTx/>
                <a:latin typeface="+mn-lt"/>
                <a:ea typeface="Nixie One"/>
                <a:cs typeface="Nixie One"/>
                <a:sym typeface="Nixie One"/>
              </a:rPr>
              <a:t>1. Por</a:t>
            </a:r>
            <a:r>
              <a:rPr kumimoji="0" lang="pt-BR" sz="1400" b="0" i="0" u="none" strike="noStrike" kern="0" cap="none" spc="0" normalizeH="0" noProof="0" dirty="0" smtClean="0">
                <a:ln>
                  <a:noFill/>
                </a:ln>
                <a:solidFill>
                  <a:srgbClr val="114454"/>
                </a:solidFill>
                <a:effectLst/>
                <a:uLnTx/>
                <a:uFillTx/>
                <a:latin typeface="+mn-lt"/>
                <a:ea typeface="Nixie One"/>
                <a:cs typeface="Nixie One"/>
                <a:sym typeface="Nixie One"/>
              </a:rPr>
              <a:t> que os discentes têm evadido do curso?</a:t>
            </a:r>
          </a:p>
          <a:p>
            <a:pPr marL="457200" lvl="5" indent="-419100" algn="just">
              <a:spcBef>
                <a:spcPts val="600"/>
              </a:spcBef>
              <a:buClr>
                <a:srgbClr val="114454"/>
              </a:buClr>
              <a:buSzPts val="3000"/>
            </a:pPr>
            <a:r>
              <a:rPr lang="pt-BR" dirty="0" smtClean="0">
                <a:solidFill>
                  <a:srgbClr val="114454"/>
                </a:solidFill>
                <a:latin typeface="+mn-lt"/>
                <a:ea typeface="Nixie One"/>
                <a:cs typeface="Nixie One"/>
                <a:sym typeface="Nixie One"/>
              </a:rPr>
              <a:t>	</a:t>
            </a:r>
            <a:r>
              <a:rPr kumimoji="0" lang="pt-BR" b="0" i="0" u="none" strike="noStrike" kern="0" cap="none" spc="0" normalizeH="0" noProof="0" dirty="0" smtClean="0">
                <a:ln>
                  <a:noFill/>
                </a:ln>
                <a:solidFill>
                  <a:srgbClr val="114454"/>
                </a:solidFill>
                <a:effectLst/>
                <a:uLnTx/>
                <a:uFillTx/>
                <a:latin typeface="+mn-lt"/>
                <a:ea typeface="Nixie One"/>
                <a:cs typeface="Nixie One"/>
                <a:sym typeface="Nixie One"/>
              </a:rPr>
              <a:t>Porque precisam trabalhar</a:t>
            </a:r>
          </a:p>
          <a:p>
            <a:pPr marL="457200" lvl="4" indent="-419100" algn="just">
              <a:spcBef>
                <a:spcPts val="600"/>
              </a:spcBef>
              <a:buClr>
                <a:srgbClr val="114454"/>
              </a:buClr>
              <a:buSzPts val="3000"/>
            </a:pPr>
            <a:r>
              <a:rPr lang="pt-BR" dirty="0" smtClean="0">
                <a:solidFill>
                  <a:srgbClr val="114454"/>
                </a:solidFill>
                <a:latin typeface="+mn-lt"/>
                <a:ea typeface="Nixie One"/>
                <a:cs typeface="Nixie One"/>
                <a:sym typeface="Nixie One"/>
              </a:rPr>
              <a:t>2. Por que os discentes precisam trabalhar?</a:t>
            </a:r>
          </a:p>
          <a:p>
            <a:pPr marL="457200" lvl="4" indent="-419100" algn="just">
              <a:spcBef>
                <a:spcPts val="600"/>
              </a:spcBef>
              <a:buClr>
                <a:srgbClr val="114454"/>
              </a:buClr>
              <a:buSzPts val="3000"/>
            </a:pPr>
            <a:r>
              <a:rPr kumimoji="0" lang="pt-BR" b="0" i="0" u="none" strike="noStrike" kern="0" cap="none" spc="0" normalizeH="0" noProof="0" dirty="0" smtClean="0">
                <a:ln>
                  <a:noFill/>
                </a:ln>
                <a:solidFill>
                  <a:srgbClr val="114454"/>
                </a:solidFill>
                <a:effectLst/>
                <a:uLnTx/>
                <a:uFillTx/>
                <a:latin typeface="+mn-lt"/>
                <a:ea typeface="Nixie One"/>
                <a:cs typeface="Nixie One"/>
                <a:sym typeface="Nixie One"/>
              </a:rPr>
              <a:t>	Porque não conseguiram bolsas de assistência estudantil</a:t>
            </a:r>
          </a:p>
          <a:p>
            <a:pPr marL="457200" lvl="4" indent="-419100" algn="just">
              <a:spcBef>
                <a:spcPts val="600"/>
              </a:spcBef>
              <a:buClr>
                <a:srgbClr val="114454"/>
              </a:buClr>
              <a:buSzPts val="3000"/>
            </a:pPr>
            <a:r>
              <a:rPr lang="pt-BR" dirty="0" smtClean="0">
                <a:solidFill>
                  <a:srgbClr val="114454"/>
                </a:solidFill>
                <a:latin typeface="+mn-lt"/>
                <a:ea typeface="Nixie One"/>
                <a:cs typeface="Nixie One"/>
                <a:sym typeface="Nixie One"/>
              </a:rPr>
              <a:t>3. Por que os discentes não conseguiram bolsas?</a:t>
            </a:r>
          </a:p>
          <a:p>
            <a:pPr marL="457200" lvl="4" indent="-419100" algn="just">
              <a:spcBef>
                <a:spcPts val="600"/>
              </a:spcBef>
              <a:buClr>
                <a:srgbClr val="114454"/>
              </a:buClr>
              <a:buSzPts val="3000"/>
            </a:pPr>
            <a:r>
              <a:rPr kumimoji="0" lang="pt-BR" b="0" i="0" u="none" strike="noStrike" kern="0" cap="none" spc="0" normalizeH="0" noProof="0" dirty="0" smtClean="0">
                <a:ln>
                  <a:noFill/>
                </a:ln>
                <a:solidFill>
                  <a:srgbClr val="114454"/>
                </a:solidFill>
                <a:effectLst/>
                <a:uLnTx/>
                <a:uFillTx/>
                <a:latin typeface="+mn-lt"/>
                <a:ea typeface="Nixie One"/>
                <a:cs typeface="Nixie One"/>
                <a:sym typeface="Nixie One"/>
              </a:rPr>
              <a:t>	Porque não solicitaram</a:t>
            </a:r>
          </a:p>
          <a:p>
            <a:pPr marL="457200" lvl="4" indent="-419100" algn="just">
              <a:spcBef>
                <a:spcPts val="600"/>
              </a:spcBef>
              <a:buClr>
                <a:srgbClr val="114454"/>
              </a:buClr>
              <a:buSzPts val="3000"/>
            </a:pPr>
            <a:r>
              <a:rPr lang="pt-BR" dirty="0" smtClean="0">
                <a:solidFill>
                  <a:srgbClr val="114454"/>
                </a:solidFill>
                <a:latin typeface="+mn-lt"/>
                <a:ea typeface="Nixie One"/>
                <a:cs typeface="Nixie One"/>
                <a:sym typeface="Nixie One"/>
              </a:rPr>
              <a:t>4. Por que os discentes não solicitaram as bolsas de assistência estudantil?</a:t>
            </a:r>
          </a:p>
          <a:p>
            <a:pPr marL="457200" lvl="4" indent="-419100" algn="just">
              <a:spcBef>
                <a:spcPts val="600"/>
              </a:spcBef>
              <a:buClr>
                <a:srgbClr val="114454"/>
              </a:buClr>
              <a:buSzPts val="3000"/>
            </a:pPr>
            <a:r>
              <a:rPr lang="pt-BR" dirty="0" smtClean="0">
                <a:solidFill>
                  <a:srgbClr val="114454"/>
                </a:solidFill>
                <a:latin typeface="+mn-lt"/>
                <a:ea typeface="Nixie One"/>
                <a:cs typeface="Nixie One"/>
                <a:sym typeface="Nixie One"/>
              </a:rPr>
              <a:t>	Porque não sabiam que tinham direito</a:t>
            </a:r>
          </a:p>
          <a:p>
            <a:pPr marL="457200" lvl="4" indent="-419100" algn="just">
              <a:spcBef>
                <a:spcPts val="600"/>
              </a:spcBef>
              <a:buClr>
                <a:srgbClr val="114454"/>
              </a:buClr>
              <a:buSzPts val="3000"/>
            </a:pPr>
            <a:r>
              <a:rPr kumimoji="0" lang="pt-BR" b="0" i="0" u="none" strike="noStrike" kern="0" cap="none" spc="0" normalizeH="0" noProof="0" dirty="0" smtClean="0">
                <a:ln>
                  <a:noFill/>
                </a:ln>
                <a:solidFill>
                  <a:srgbClr val="114454"/>
                </a:solidFill>
                <a:effectLst/>
                <a:uLnTx/>
                <a:uFillTx/>
                <a:latin typeface="+mn-lt"/>
                <a:ea typeface="Nixie One"/>
                <a:cs typeface="Nixie One"/>
                <a:sym typeface="Nixie One"/>
              </a:rPr>
              <a:t>5. Por que os discentes não sabiam que tinham direito as bolsas?</a:t>
            </a:r>
          </a:p>
          <a:p>
            <a:pPr marL="457200" lvl="4" indent="-419100" algn="just">
              <a:spcBef>
                <a:spcPts val="600"/>
              </a:spcBef>
              <a:buClr>
                <a:srgbClr val="114454"/>
              </a:buClr>
              <a:buSzPts val="3000"/>
            </a:pPr>
            <a:r>
              <a:rPr lang="pt-BR" dirty="0" smtClean="0">
                <a:solidFill>
                  <a:srgbClr val="114454"/>
                </a:solidFill>
                <a:latin typeface="+mn-lt"/>
                <a:ea typeface="Nixie One"/>
                <a:cs typeface="Nixie One"/>
                <a:sym typeface="Nixie One"/>
              </a:rPr>
              <a:t>	Porque os canais de comunicação para divulgar as bolsas de assistência estudantil não alcançaram esses discentes.</a:t>
            </a:r>
            <a:endParaRPr kumimoji="0" lang="pt-BR" b="0" i="0" u="none" strike="noStrike" kern="0" cap="none" spc="0" normalizeH="0" noProof="0" dirty="0" smtClean="0">
              <a:ln>
                <a:noFill/>
              </a:ln>
              <a:solidFill>
                <a:srgbClr val="114454"/>
              </a:solidFill>
              <a:effectLst/>
              <a:uLnTx/>
              <a:uFillTx/>
              <a:latin typeface="+mn-lt"/>
              <a:ea typeface="Nixie One"/>
              <a:cs typeface="Nixie One"/>
              <a:sym typeface="Nixie One"/>
            </a:endParaRPr>
          </a:p>
          <a:p>
            <a:pPr marL="457200" lvl="4" indent="-419100" algn="just">
              <a:spcBef>
                <a:spcPts val="600"/>
              </a:spcBef>
              <a:buClr>
                <a:srgbClr val="114454"/>
              </a:buClr>
              <a:buSzPts val="3000"/>
            </a:pPr>
            <a:r>
              <a:rPr kumimoji="0" lang="pt-BR" b="0" i="0" u="none" strike="noStrike" kern="0" cap="none" spc="0" normalizeH="0" noProof="0" dirty="0" smtClean="0">
                <a:ln>
                  <a:noFill/>
                </a:ln>
                <a:solidFill>
                  <a:srgbClr val="114454"/>
                </a:solidFill>
                <a:effectLst/>
                <a:uLnTx/>
                <a:uFillTx/>
                <a:latin typeface="+mn-lt"/>
                <a:ea typeface="Nixie One"/>
                <a:cs typeface="Nixie One"/>
                <a:sym typeface="Nixie One"/>
              </a:rPr>
              <a:t> </a:t>
            </a:r>
            <a:endParaRPr kumimoji="0" lang="pt-BR" b="0" i="0" u="none" strike="noStrike" kern="0" cap="none" spc="0" normalizeH="0" baseline="0" noProof="0" dirty="0" smtClean="0">
              <a:ln>
                <a:noFill/>
              </a:ln>
              <a:solidFill>
                <a:srgbClr val="114454"/>
              </a:solidFill>
              <a:effectLst/>
              <a:uLnTx/>
              <a:uFillTx/>
              <a:latin typeface="+mn-lt"/>
              <a:ea typeface="Nixie One"/>
              <a:cs typeface="Nixie One"/>
              <a:sym typeface="Nixie On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9"/>
          <p:cNvSpPr txBox="1">
            <a:spLocks noGrp="1"/>
          </p:cNvSpPr>
          <p:nvPr>
            <p:ph type="ctrTitle" idx="4294967295"/>
          </p:nvPr>
        </p:nvSpPr>
        <p:spPr>
          <a:xfrm>
            <a:off x="685800" y="268942"/>
            <a:ext cx="7990656" cy="87404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 smtClean="0">
                <a:solidFill>
                  <a:srgbClr val="94BF6E"/>
                </a:solidFill>
              </a:rPr>
              <a:t>REI – Matriz de prioridade</a:t>
            </a:r>
            <a:endParaRPr sz="4000" dirty="0">
              <a:solidFill>
                <a:srgbClr val="94BF6E"/>
              </a:solidFill>
            </a:endParaRPr>
          </a:p>
        </p:txBody>
      </p:sp>
      <p:sp>
        <p:nvSpPr>
          <p:cNvPr id="187" name="Google Shape;187;p19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24</a:t>
            </a:fld>
            <a:endParaRPr/>
          </a:p>
        </p:txBody>
      </p:sp>
      <p:pic>
        <p:nvPicPr>
          <p:cNvPr id="29" name="Imagem 28">
            <a:extLst>
              <a:ext uri="{FF2B5EF4-FFF2-40B4-BE49-F238E27FC236}">
                <a16:creationId xmlns:a16="http://schemas.microsoft.com/office/drawing/2014/main" xmlns="" id="{6BFAC9FF-8994-43B4-B576-E1DBFC07E4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3011" b="91115" l="8159" r="91797">
                        <a14:foregroundMark x1="25011" y1="61970" x2="25011" y2="61970"/>
                        <a14:foregroundMark x1="16407" y1="73123" x2="16407" y2="73123"/>
                        <a14:foregroundMark x1="23718" y1="71710" x2="23718" y2="71710"/>
                        <a14:foregroundMark x1="31074" y1="71413" x2="31074" y2="71413"/>
                        <a14:foregroundMark x1="34329" y1="71487" x2="34329" y2="71487"/>
                        <a14:foregroundMark x1="40125" y1="71859" x2="40125" y2="71859"/>
                        <a14:foregroundMark x1="46099" y1="71859" x2="46099" y2="71859"/>
                        <a14:foregroundMark x1="52162" y1="71004" x2="52162" y2="71004"/>
                        <a14:foregroundMark x1="57245" y1="71227" x2="57245" y2="71227"/>
                        <a14:foregroundMark x1="60232" y1="71227" x2="60232" y2="71227"/>
                        <a14:foregroundMark x1="67900" y1="71152" x2="67900" y2="71152"/>
                        <a14:foregroundMark x1="73874" y1="71152" x2="73874" y2="71152"/>
                        <a14:foregroundMark x1="80651" y1="71152" x2="80651" y2="71152"/>
                        <a14:foregroundMark x1="15158" y1="77807" x2="15158" y2="77807"/>
                        <a14:foregroundMark x1="18591" y1="77881" x2="18591" y2="77881"/>
                        <a14:foregroundMark x1="24209" y1="78253" x2="24209" y2="78253"/>
                        <a14:foregroundMark x1="31164" y1="79182" x2="31164" y2="79182"/>
                        <a14:foregroundMark x1="36781" y1="79554" x2="36781" y2="79554"/>
                        <a14:foregroundMark x1="43201" y1="79926" x2="43201" y2="79926"/>
                        <a14:foregroundMark x1="49710" y1="79851" x2="49710" y2="79851"/>
                        <a14:foregroundMark x1="57601" y1="80074" x2="57601" y2="80074"/>
                        <a14:foregroundMark x1="63486" y1="79777" x2="63486" y2="79777"/>
                        <a14:foregroundMark x1="70531" y1="80149" x2="70531" y2="80149"/>
                        <a14:foregroundMark x1="76951" y1="80223" x2="76951" y2="80223"/>
                        <a14:foregroundMark x1="83549" y1="80223" x2="83549" y2="80223"/>
                        <a14:foregroundMark x1="14311" y1="87175" x2="14311" y2="87175"/>
                        <a14:foregroundMark x1="16942" y1="86952" x2="16942" y2="86952"/>
                        <a14:foregroundMark x1="25279" y1="86877" x2="25279" y2="86877"/>
                        <a14:foregroundMark x1="30807" y1="87026" x2="30807" y2="87026"/>
                        <a14:foregroundMark x1="36335" y1="87100" x2="36335" y2="87100"/>
                        <a14:foregroundMark x1="42577" y1="87249" x2="42577" y2="87249"/>
                        <a14:foregroundMark x1="50334" y1="88216" x2="50334" y2="88216"/>
                        <a14:foregroundMark x1="56977" y1="87323" x2="56977" y2="87323"/>
                        <a14:foregroundMark x1="64735" y1="87398" x2="64735" y2="87398"/>
                        <a14:foregroundMark x1="70441" y1="87323" x2="70441" y2="87323"/>
                        <a14:foregroundMark x1="77753" y1="87323" x2="77753" y2="87323"/>
                        <a14:foregroundMark x1="84307" y1="87472" x2="84307" y2="87472"/>
                        <a14:backgroundMark x1="47258" y1="71078" x2="47258" y2="71078"/>
                        <a14:backgroundMark x1="61926" y1="71933" x2="61926" y2="71933"/>
                        <a14:backgroundMark x1="68524" y1="71933" x2="68524" y2="71933"/>
                        <a14:backgroundMark x1="76148" y1="72082" x2="76148" y2="72082"/>
                        <a14:backgroundMark x1="26884" y1="80149" x2="26884" y2="80149"/>
                        <a14:backgroundMark x1="38654" y1="78885" x2="38654" y2="78885"/>
                        <a14:backgroundMark x1="44984" y1="79851" x2="44984" y2="79851"/>
                        <a14:backgroundMark x1="59206" y1="79033" x2="59206" y2="79033"/>
                        <a14:backgroundMark x1="72537" y1="78885" x2="72537" y2="78885"/>
                        <a14:backgroundMark x1="78600" y1="80074" x2="78600" y2="80074"/>
                        <a14:backgroundMark x1="12350" y1="87993" x2="12350" y2="87993"/>
                        <a14:backgroundMark x1="26884" y1="87249" x2="26884" y2="87249"/>
                        <a14:backgroundMark x1="38297" y1="87249" x2="38297" y2="87249"/>
                        <a14:backgroundMark x1="52073" y1="88067" x2="52073" y2="88067"/>
                        <a14:backgroundMark x1="65938" y1="86989" x2="65938" y2="86989"/>
                        <a14:backgroundMark x1="66117" y1="88996" x2="66117" y2="889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83010" y="-20538"/>
            <a:ext cx="513326" cy="615627"/>
          </a:xfrm>
          <a:prstGeom prst="rect">
            <a:avLst/>
          </a:prstGeom>
        </p:spPr>
      </p:pic>
      <p:pic>
        <p:nvPicPr>
          <p:cNvPr id="30" name="Picture 4" descr="https://trello-attachments.s3.amazonaws.com/5c3772562a3d78641fd6677c/5d6eb422f8bffe28c764c0da/298035a3098b857f550360c0fea5b847/Proplan_2019_UFRPE.png"/>
          <p:cNvPicPr>
            <a:picLocks noChangeAspect="1" noChangeArrowheads="1"/>
          </p:cNvPicPr>
          <p:nvPr/>
        </p:nvPicPr>
        <p:blipFill>
          <a:blip r:embed="rId5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7704454" y="90274"/>
            <a:ext cx="1332042" cy="393244"/>
          </a:xfrm>
          <a:prstGeom prst="rect">
            <a:avLst/>
          </a:prstGeom>
          <a:noFill/>
        </p:spPr>
      </p:pic>
      <p:sp>
        <p:nvSpPr>
          <p:cNvPr id="8" name="Google Shape;175;p19"/>
          <p:cNvSpPr txBox="1">
            <a:spLocks/>
          </p:cNvSpPr>
          <p:nvPr/>
        </p:nvSpPr>
        <p:spPr>
          <a:xfrm>
            <a:off x="755576" y="1205308"/>
            <a:ext cx="7920880" cy="652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-4191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14454"/>
              </a:buClr>
              <a:buSzPts val="3000"/>
              <a:buFont typeface="Wingdings" panose="05000000000000000000" pitchFamily="2" charset="2"/>
              <a:buChar char="§"/>
              <a:tabLst/>
              <a:defRPr/>
            </a:pPr>
            <a:r>
              <a:rPr kumimoji="0" lang="pt-BR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114454"/>
                </a:solidFill>
                <a:effectLst/>
                <a:uLnTx/>
                <a:uFillTx/>
                <a:latin typeface="+mn-lt"/>
                <a:ea typeface="Nixie One"/>
                <a:cs typeface="Nixie One"/>
                <a:sym typeface="Nixie One"/>
              </a:rPr>
              <a:t>Auxilia na priorização de alternativas para resolver problemas.</a:t>
            </a:r>
            <a:r>
              <a:rPr kumimoji="0" lang="pt-BR" sz="1400" b="0" i="0" u="none" strike="noStrike" kern="0" cap="none" spc="0" normalizeH="0" noProof="0" dirty="0" smtClean="0">
                <a:ln>
                  <a:noFill/>
                </a:ln>
                <a:solidFill>
                  <a:srgbClr val="114454"/>
                </a:solidFill>
                <a:effectLst/>
                <a:uLnTx/>
                <a:uFillTx/>
                <a:latin typeface="+mn-lt"/>
                <a:ea typeface="Nixie One"/>
                <a:cs typeface="Nixie One"/>
                <a:sym typeface="Nixie One"/>
              </a:rPr>
              <a:t> O REI tem origem nas iniciais Resultado, </a:t>
            </a:r>
            <a:r>
              <a:rPr kumimoji="0" lang="pt-BR" sz="1400" b="0" i="0" u="none" strike="noStrike" kern="0" cap="none" spc="0" normalizeH="0" noProof="0" dirty="0" err="1" smtClean="0">
                <a:ln>
                  <a:noFill/>
                </a:ln>
                <a:solidFill>
                  <a:srgbClr val="114454"/>
                </a:solidFill>
                <a:effectLst/>
                <a:uLnTx/>
                <a:uFillTx/>
                <a:latin typeface="+mn-lt"/>
                <a:ea typeface="Nixie One"/>
                <a:cs typeface="Nixie One"/>
                <a:sym typeface="Nixie One"/>
              </a:rPr>
              <a:t>Exequibilidade</a:t>
            </a:r>
            <a:r>
              <a:rPr kumimoji="0" lang="pt-BR" sz="1400" b="0" i="0" u="none" strike="noStrike" kern="0" cap="none" spc="0" normalizeH="0" noProof="0" dirty="0" smtClean="0">
                <a:ln>
                  <a:noFill/>
                </a:ln>
                <a:solidFill>
                  <a:srgbClr val="114454"/>
                </a:solidFill>
                <a:effectLst/>
                <a:uLnTx/>
                <a:uFillTx/>
                <a:latin typeface="+mn-lt"/>
                <a:ea typeface="Nixie One"/>
                <a:cs typeface="Nixie One"/>
                <a:sym typeface="Nixie One"/>
              </a:rPr>
              <a:t> (possível de ser executado) e Investimento, como fatores de ponderação para definir priorização das alternativas. São determinados pesos de 1 a 5 para cada um dos fatores de acordo com sua relevância. O valor acordado para cada fator é multiplicado e a alternativa com maior resultado será a priorizada.</a:t>
            </a:r>
            <a:endParaRPr kumimoji="0" lang="pt-BR" sz="1400" b="0" i="0" u="none" strike="noStrike" kern="0" cap="none" spc="0" normalizeH="0" baseline="0" noProof="0" dirty="0" smtClean="0">
              <a:ln>
                <a:noFill/>
              </a:ln>
              <a:solidFill>
                <a:srgbClr val="114454"/>
              </a:solidFill>
              <a:effectLst/>
              <a:uLnTx/>
              <a:uFillTx/>
              <a:latin typeface="+mn-lt"/>
              <a:ea typeface="Nixie One"/>
              <a:cs typeface="Nixie One"/>
              <a:sym typeface="Nixie One"/>
            </a:endParaRPr>
          </a:p>
        </p:txBody>
      </p:sp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1571604" y="2357436"/>
          <a:ext cx="6096000" cy="22606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r>
                        <a:rPr lang="pt-BR" sz="1000" dirty="0" smtClean="0"/>
                        <a:t>Resultado</a:t>
                      </a:r>
                      <a:endParaRPr lang="pt-B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000" dirty="0" smtClean="0"/>
                        <a:t>Execução</a:t>
                      </a:r>
                      <a:endParaRPr lang="pt-B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000" dirty="0" smtClean="0"/>
                        <a:t>Investimento</a:t>
                      </a:r>
                      <a:endParaRPr lang="pt-B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000" dirty="0" smtClean="0"/>
                        <a:t>Prioridade</a:t>
                      </a:r>
                      <a:endParaRPr lang="pt-BR" sz="1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000" dirty="0" smtClean="0"/>
                        <a:t>É o grau </a:t>
                      </a:r>
                      <a:r>
                        <a:rPr lang="pt-BR" sz="1000" smtClean="0"/>
                        <a:t>de </a:t>
                      </a:r>
                      <a:r>
                        <a:rPr lang="pt-BR" sz="1000" smtClean="0"/>
                        <a:t>solução que </a:t>
                      </a:r>
                      <a:r>
                        <a:rPr lang="pt-BR" sz="1000" dirty="0" smtClean="0"/>
                        <a:t>a alternativa</a:t>
                      </a:r>
                      <a:r>
                        <a:rPr lang="pt-BR" sz="1000" baseline="0" dirty="0" smtClean="0"/>
                        <a:t> proporciona</a:t>
                      </a:r>
                      <a:endParaRPr lang="pt-B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000" dirty="0" smtClean="0"/>
                        <a:t>É a facilidade</a:t>
                      </a:r>
                      <a:r>
                        <a:rPr lang="pt-BR" sz="1000" baseline="0" dirty="0" smtClean="0"/>
                        <a:t> que a alternativa tem de ser implantada</a:t>
                      </a:r>
                      <a:endParaRPr lang="pt-B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000" dirty="0" smtClean="0"/>
                        <a:t>É o custo da alternativa para sua implantação</a:t>
                      </a:r>
                      <a:endParaRPr lang="pt-B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000" dirty="0" smtClean="0"/>
                        <a:t>R x E x I = P</a:t>
                      </a:r>
                      <a:endParaRPr lang="pt-BR" sz="1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000" dirty="0" smtClean="0"/>
                        <a:t>Elimina todas as dificuldades?</a:t>
                      </a:r>
                    </a:p>
                    <a:p>
                      <a:r>
                        <a:rPr lang="pt-BR" sz="1000" dirty="0" smtClean="0"/>
                        <a:t>5</a:t>
                      </a:r>
                      <a:endParaRPr lang="pt-B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000" dirty="0" smtClean="0"/>
                        <a:t>É fácil de fazer?</a:t>
                      </a:r>
                    </a:p>
                    <a:p>
                      <a:r>
                        <a:rPr lang="pt-BR" sz="1000" dirty="0" smtClean="0"/>
                        <a:t>5</a:t>
                      </a:r>
                      <a:endParaRPr lang="pt-B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000" dirty="0" smtClean="0"/>
                        <a:t>Custa Pouco</a:t>
                      </a:r>
                    </a:p>
                    <a:p>
                      <a:r>
                        <a:rPr lang="pt-BR" sz="1000" dirty="0" smtClean="0"/>
                        <a:t>5</a:t>
                      </a:r>
                      <a:endParaRPr lang="pt-B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000" dirty="0" smtClean="0"/>
                        <a:t>125</a:t>
                      </a:r>
                      <a:endParaRPr lang="pt-BR" sz="1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000" dirty="0" smtClean="0"/>
                        <a:t>Elimina parcialmente?</a:t>
                      </a:r>
                    </a:p>
                    <a:p>
                      <a:r>
                        <a:rPr lang="pt-BR" sz="1000" dirty="0" smtClean="0"/>
                        <a:t>3</a:t>
                      </a:r>
                      <a:endParaRPr lang="pt-B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000" dirty="0" smtClean="0"/>
                        <a:t>É mais</a:t>
                      </a:r>
                      <a:r>
                        <a:rPr lang="pt-BR" sz="1000" baseline="0" dirty="0" smtClean="0"/>
                        <a:t> ou menos fácil?</a:t>
                      </a:r>
                    </a:p>
                    <a:p>
                      <a:r>
                        <a:rPr lang="pt-BR" sz="1000" baseline="0" dirty="0" smtClean="0"/>
                        <a:t>3</a:t>
                      </a:r>
                      <a:endParaRPr lang="pt-B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000" dirty="0" smtClean="0"/>
                        <a:t>Mais</a:t>
                      </a:r>
                      <a:r>
                        <a:rPr lang="pt-BR" sz="1000" baseline="0" dirty="0" smtClean="0"/>
                        <a:t> ou menos</a:t>
                      </a:r>
                    </a:p>
                    <a:p>
                      <a:r>
                        <a:rPr lang="pt-BR" sz="1000" baseline="0" dirty="0" smtClean="0"/>
                        <a:t>3</a:t>
                      </a:r>
                      <a:endParaRPr lang="pt-B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000" dirty="0" smtClean="0"/>
                        <a:t>27</a:t>
                      </a:r>
                      <a:endParaRPr lang="pt-BR" sz="1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000" dirty="0" smtClean="0"/>
                        <a:t>Elimina poucas</a:t>
                      </a:r>
                    </a:p>
                    <a:p>
                      <a:r>
                        <a:rPr lang="pt-BR" sz="1000" dirty="0" smtClean="0"/>
                        <a:t>1</a:t>
                      </a:r>
                      <a:endParaRPr lang="pt-B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000" dirty="0" smtClean="0"/>
                        <a:t>É difícil</a:t>
                      </a:r>
                    </a:p>
                    <a:p>
                      <a:r>
                        <a:rPr lang="pt-BR" sz="1000" dirty="0" smtClean="0"/>
                        <a:t>1</a:t>
                      </a:r>
                      <a:endParaRPr lang="pt-B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000" dirty="0" smtClean="0"/>
                        <a:t>Custa muito</a:t>
                      </a:r>
                    </a:p>
                    <a:p>
                      <a:r>
                        <a:rPr lang="pt-BR" sz="1000" dirty="0" smtClean="0"/>
                        <a:t>1</a:t>
                      </a:r>
                      <a:endParaRPr lang="pt-B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000" dirty="0" smtClean="0"/>
                        <a:t>1</a:t>
                      </a:r>
                      <a:endParaRPr lang="pt-BR" sz="1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9"/>
          <p:cNvSpPr txBox="1">
            <a:spLocks noGrp="1"/>
          </p:cNvSpPr>
          <p:nvPr>
            <p:ph type="ctrTitle" idx="4294967295"/>
          </p:nvPr>
        </p:nvSpPr>
        <p:spPr>
          <a:xfrm>
            <a:off x="467544" y="195486"/>
            <a:ext cx="532636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dirty="0">
                <a:solidFill>
                  <a:srgbClr val="94BF6E"/>
                </a:solidFill>
              </a:rPr>
              <a:t>Diagnósticos</a:t>
            </a:r>
            <a:endParaRPr sz="3600" dirty="0">
              <a:solidFill>
                <a:srgbClr val="94BF6E"/>
              </a:solidFill>
            </a:endParaRPr>
          </a:p>
        </p:txBody>
      </p:sp>
      <p:sp>
        <p:nvSpPr>
          <p:cNvPr id="187" name="Google Shape;187;p19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25</a:t>
            </a:fld>
            <a:endParaRPr/>
          </a:p>
        </p:txBody>
      </p:sp>
      <p:pic>
        <p:nvPicPr>
          <p:cNvPr id="29" name="Imagem 28">
            <a:extLst>
              <a:ext uri="{FF2B5EF4-FFF2-40B4-BE49-F238E27FC236}">
                <a16:creationId xmlns="" xmlns:a16="http://schemas.microsoft.com/office/drawing/2014/main" id="{6BFAC9FF-8994-43B4-B576-E1DBFC07E4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backgroundRemoval t="3011" b="91115" l="8159" r="91797">
                        <a14:foregroundMark x1="25011" y1="61970" x2="25011" y2="61970"/>
                        <a14:foregroundMark x1="16407" y1="73123" x2="16407" y2="73123"/>
                        <a14:foregroundMark x1="23718" y1="71710" x2="23718" y2="71710"/>
                        <a14:foregroundMark x1="31074" y1="71413" x2="31074" y2="71413"/>
                        <a14:foregroundMark x1="34329" y1="71487" x2="34329" y2="71487"/>
                        <a14:foregroundMark x1="40125" y1="71859" x2="40125" y2="71859"/>
                        <a14:foregroundMark x1="46099" y1="71859" x2="46099" y2="71859"/>
                        <a14:foregroundMark x1="52162" y1="71004" x2="52162" y2="71004"/>
                        <a14:foregroundMark x1="57245" y1="71227" x2="57245" y2="71227"/>
                        <a14:foregroundMark x1="60232" y1="71227" x2="60232" y2="71227"/>
                        <a14:foregroundMark x1="67900" y1="71152" x2="67900" y2="71152"/>
                        <a14:foregroundMark x1="73874" y1="71152" x2="73874" y2="71152"/>
                        <a14:foregroundMark x1="80651" y1="71152" x2="80651" y2="71152"/>
                        <a14:foregroundMark x1="15158" y1="77807" x2="15158" y2="77807"/>
                        <a14:foregroundMark x1="18591" y1="77881" x2="18591" y2="77881"/>
                        <a14:foregroundMark x1="24209" y1="78253" x2="24209" y2="78253"/>
                        <a14:foregroundMark x1="31164" y1="79182" x2="31164" y2="79182"/>
                        <a14:foregroundMark x1="36781" y1="79554" x2="36781" y2="79554"/>
                        <a14:foregroundMark x1="43201" y1="79926" x2="43201" y2="79926"/>
                        <a14:foregroundMark x1="49710" y1="79851" x2="49710" y2="79851"/>
                        <a14:foregroundMark x1="57601" y1="80074" x2="57601" y2="80074"/>
                        <a14:foregroundMark x1="63486" y1="79777" x2="63486" y2="79777"/>
                        <a14:foregroundMark x1="70531" y1="80149" x2="70531" y2="80149"/>
                        <a14:foregroundMark x1="76951" y1="80223" x2="76951" y2="80223"/>
                        <a14:foregroundMark x1="83549" y1="80223" x2="83549" y2="80223"/>
                        <a14:foregroundMark x1="14311" y1="87175" x2="14311" y2="87175"/>
                        <a14:foregroundMark x1="16942" y1="86952" x2="16942" y2="86952"/>
                        <a14:foregroundMark x1="25279" y1="86877" x2="25279" y2="86877"/>
                        <a14:foregroundMark x1="30807" y1="87026" x2="30807" y2="87026"/>
                        <a14:foregroundMark x1="36335" y1="87100" x2="36335" y2="87100"/>
                        <a14:foregroundMark x1="42577" y1="87249" x2="42577" y2="87249"/>
                        <a14:foregroundMark x1="50334" y1="88216" x2="50334" y2="88216"/>
                        <a14:foregroundMark x1="56977" y1="87323" x2="56977" y2="87323"/>
                        <a14:foregroundMark x1="64735" y1="87398" x2="64735" y2="87398"/>
                        <a14:foregroundMark x1="70441" y1="87323" x2="70441" y2="87323"/>
                        <a14:foregroundMark x1="77753" y1="87323" x2="77753" y2="87323"/>
                        <a14:foregroundMark x1="84307" y1="87472" x2="84307" y2="87472"/>
                        <a14:backgroundMark x1="47258" y1="71078" x2="47258" y2="71078"/>
                        <a14:backgroundMark x1="61926" y1="71933" x2="61926" y2="71933"/>
                        <a14:backgroundMark x1="68524" y1="71933" x2="68524" y2="71933"/>
                        <a14:backgroundMark x1="76148" y1="72082" x2="76148" y2="72082"/>
                        <a14:backgroundMark x1="26884" y1="80149" x2="26884" y2="80149"/>
                        <a14:backgroundMark x1="38654" y1="78885" x2="38654" y2="78885"/>
                        <a14:backgroundMark x1="44984" y1="79851" x2="44984" y2="79851"/>
                        <a14:backgroundMark x1="59206" y1="79033" x2="59206" y2="79033"/>
                        <a14:backgroundMark x1="72537" y1="78885" x2="72537" y2="78885"/>
                        <a14:backgroundMark x1="78600" y1="80074" x2="78600" y2="80074"/>
                        <a14:backgroundMark x1="12350" y1="87993" x2="12350" y2="87993"/>
                        <a14:backgroundMark x1="26884" y1="87249" x2="26884" y2="87249"/>
                        <a14:backgroundMark x1="38297" y1="87249" x2="38297" y2="87249"/>
                        <a14:backgroundMark x1="52073" y1="88067" x2="52073" y2="88067"/>
                        <a14:backgroundMark x1="65938" y1="86989" x2="65938" y2="86989"/>
                        <a14:backgroundMark x1="66117" y1="88996" x2="66117" y2="889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0674" y="0"/>
            <a:ext cx="513326" cy="615627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="" xmlns:a16="http://schemas.microsoft.com/office/drawing/2014/main" id="{ED568E64-2F9E-48EF-A9F7-443007D792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685" y="1491630"/>
            <a:ext cx="1953518" cy="1080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" name="Retângulo 20">
            <a:extLst>
              <a:ext uri="{FF2B5EF4-FFF2-40B4-BE49-F238E27FC236}">
                <a16:creationId xmlns="" xmlns:a16="http://schemas.microsoft.com/office/drawing/2014/main" id="{B2413266-BD25-49AC-84F6-27D88A2B8CA0}"/>
              </a:ext>
            </a:extLst>
          </p:cNvPr>
          <p:cNvSpPr/>
          <p:nvPr/>
        </p:nvSpPr>
        <p:spPr>
          <a:xfrm>
            <a:off x="1077732" y="2708094"/>
            <a:ext cx="1537424" cy="360041"/>
          </a:xfrm>
          <a:prstGeom prst="rect">
            <a:avLst/>
          </a:prstGeom>
          <a:solidFill>
            <a:schemeClr val="tx1">
              <a:lumMod val="90000"/>
              <a:lumOff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i="1" dirty="0"/>
              <a:t>Brainstorming</a:t>
            </a:r>
          </a:p>
        </p:txBody>
      </p:sp>
      <p:pic>
        <p:nvPicPr>
          <p:cNvPr id="18" name="Imagem 17">
            <a:extLst>
              <a:ext uri="{FF2B5EF4-FFF2-40B4-BE49-F238E27FC236}">
                <a16:creationId xmlns="" xmlns:a16="http://schemas.microsoft.com/office/drawing/2014/main" id="{1433B531-E14E-46E2-9214-5B7461CECD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7673" y="1794257"/>
            <a:ext cx="2071455" cy="4748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5" name="Retângulo 24">
            <a:extLst>
              <a:ext uri="{FF2B5EF4-FFF2-40B4-BE49-F238E27FC236}">
                <a16:creationId xmlns="" xmlns:a16="http://schemas.microsoft.com/office/drawing/2014/main" id="{A087BA3B-D3B9-498E-A9BF-55F25853B332}"/>
              </a:ext>
            </a:extLst>
          </p:cNvPr>
          <p:cNvSpPr/>
          <p:nvPr/>
        </p:nvSpPr>
        <p:spPr>
          <a:xfrm>
            <a:off x="3554688" y="2738655"/>
            <a:ext cx="1537424" cy="360041"/>
          </a:xfrm>
          <a:prstGeom prst="rect">
            <a:avLst/>
          </a:prstGeom>
          <a:solidFill>
            <a:schemeClr val="tx1">
              <a:lumMod val="90000"/>
              <a:lumOff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Matriz SWOT</a:t>
            </a:r>
          </a:p>
        </p:txBody>
      </p:sp>
      <p:pic>
        <p:nvPicPr>
          <p:cNvPr id="20" name="Imagem 19">
            <a:extLst>
              <a:ext uri="{FF2B5EF4-FFF2-40B4-BE49-F238E27FC236}">
                <a16:creationId xmlns="" xmlns:a16="http://schemas.microsoft.com/office/drawing/2014/main" id="{5D147C89-1900-40B6-A8EE-B6AA413186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37062" y="1794257"/>
            <a:ext cx="1549582" cy="475575"/>
          </a:xfrm>
          <a:prstGeom prst="rect">
            <a:avLst/>
          </a:prstGeom>
        </p:spPr>
      </p:pic>
      <p:sp>
        <p:nvSpPr>
          <p:cNvPr id="28" name="Retângulo 27">
            <a:extLst>
              <a:ext uri="{FF2B5EF4-FFF2-40B4-BE49-F238E27FC236}">
                <a16:creationId xmlns="" xmlns:a16="http://schemas.microsoft.com/office/drawing/2014/main" id="{4B4A9336-DB76-4BC2-947C-6768A5BAB16E}"/>
              </a:ext>
            </a:extLst>
          </p:cNvPr>
          <p:cNvSpPr/>
          <p:nvPr/>
        </p:nvSpPr>
        <p:spPr>
          <a:xfrm>
            <a:off x="5743141" y="2735443"/>
            <a:ext cx="1537424" cy="360041"/>
          </a:xfrm>
          <a:prstGeom prst="rect">
            <a:avLst/>
          </a:prstGeom>
          <a:solidFill>
            <a:schemeClr val="tx1">
              <a:lumMod val="90000"/>
              <a:lumOff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Matriz GUT</a:t>
            </a:r>
          </a:p>
        </p:txBody>
      </p:sp>
      <p:pic>
        <p:nvPicPr>
          <p:cNvPr id="26" name="Imagem 25">
            <a:extLst>
              <a:ext uri="{FF2B5EF4-FFF2-40B4-BE49-F238E27FC236}">
                <a16:creationId xmlns="" xmlns:a16="http://schemas.microsoft.com/office/drawing/2014/main" id="{E7306C2F-620A-4DBE-835A-7BAD5D57B21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38594" y="3537345"/>
            <a:ext cx="1964190" cy="8169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1" name="Retângulo 30">
            <a:extLst>
              <a:ext uri="{FF2B5EF4-FFF2-40B4-BE49-F238E27FC236}">
                <a16:creationId xmlns="" xmlns:a16="http://schemas.microsoft.com/office/drawing/2014/main" id="{CE018972-F23C-4632-9EE6-80796AF12ED4}"/>
              </a:ext>
            </a:extLst>
          </p:cNvPr>
          <p:cNvSpPr/>
          <p:nvPr/>
        </p:nvSpPr>
        <p:spPr>
          <a:xfrm>
            <a:off x="2054491" y="4482066"/>
            <a:ext cx="1537424" cy="465948"/>
          </a:xfrm>
          <a:prstGeom prst="rect">
            <a:avLst/>
          </a:prstGeom>
          <a:solidFill>
            <a:schemeClr val="tx1">
              <a:lumMod val="90000"/>
              <a:lumOff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Diagrama de Ishikawa</a:t>
            </a:r>
          </a:p>
        </p:txBody>
      </p:sp>
      <p:sp>
        <p:nvSpPr>
          <p:cNvPr id="32" name="CaixaDeTexto 31">
            <a:extLst>
              <a:ext uri="{FF2B5EF4-FFF2-40B4-BE49-F238E27FC236}">
                <a16:creationId xmlns="" xmlns:a16="http://schemas.microsoft.com/office/drawing/2014/main" id="{237ADAA3-8EA4-4DAE-B178-84A23C2DE053}"/>
              </a:ext>
            </a:extLst>
          </p:cNvPr>
          <p:cNvSpPr txBox="1"/>
          <p:nvPr/>
        </p:nvSpPr>
        <p:spPr>
          <a:xfrm>
            <a:off x="6407696" y="3873404"/>
            <a:ext cx="27363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600" b="1" dirty="0">
                <a:solidFill>
                  <a:schemeClr val="accent3"/>
                </a:solidFill>
              </a:rPr>
              <a:t>...</a:t>
            </a:r>
            <a:endParaRPr lang="pt-BR" sz="6600" i="1" dirty="0">
              <a:solidFill>
                <a:schemeClr val="accent3"/>
              </a:solidFill>
            </a:endParaRPr>
          </a:p>
        </p:txBody>
      </p:sp>
      <p:pic>
        <p:nvPicPr>
          <p:cNvPr id="30" name="Imagem 29">
            <a:extLst>
              <a:ext uri="{FF2B5EF4-FFF2-40B4-BE49-F238E27FC236}">
                <a16:creationId xmlns="" xmlns:a16="http://schemas.microsoft.com/office/drawing/2014/main" id="{5BE4E067-DC5C-4507-A09E-325B71AF518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72666" y="3552892"/>
            <a:ext cx="1844055" cy="7748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6" name="Retângulo 35">
            <a:extLst>
              <a:ext uri="{FF2B5EF4-FFF2-40B4-BE49-F238E27FC236}">
                <a16:creationId xmlns="" xmlns:a16="http://schemas.microsoft.com/office/drawing/2014/main" id="{CF20B941-62F0-476A-8FE7-BB87D509F1EA}"/>
              </a:ext>
            </a:extLst>
          </p:cNvPr>
          <p:cNvSpPr/>
          <p:nvPr/>
        </p:nvSpPr>
        <p:spPr>
          <a:xfrm>
            <a:off x="5025192" y="4535019"/>
            <a:ext cx="1537424" cy="360041"/>
          </a:xfrm>
          <a:prstGeom prst="rect">
            <a:avLst/>
          </a:prstGeom>
          <a:solidFill>
            <a:schemeClr val="tx1">
              <a:lumMod val="90000"/>
              <a:lumOff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Análise PESTAL</a:t>
            </a:r>
          </a:p>
        </p:txBody>
      </p:sp>
    </p:spTree>
    <p:extLst>
      <p:ext uri="{BB962C8B-B14F-4D97-AF65-F5344CB8AC3E}">
        <p14:creationId xmlns="" xmlns:p14="http://schemas.microsoft.com/office/powerpoint/2010/main" val="25346163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37"/>
          <p:cNvSpPr txBox="1">
            <a:spLocks noGrp="1"/>
          </p:cNvSpPr>
          <p:nvPr>
            <p:ph type="subTitle" idx="4294967295"/>
          </p:nvPr>
        </p:nvSpPr>
        <p:spPr>
          <a:xfrm>
            <a:off x="685800" y="505225"/>
            <a:ext cx="7884600" cy="381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" sz="1800" b="1" dirty="0">
              <a:solidFill>
                <a:schemeClr val="lt1"/>
              </a:solidFill>
              <a:latin typeface="+mn-lt"/>
              <a:ea typeface="Roboto Slab"/>
              <a:cs typeface="Roboto Slab"/>
              <a:sym typeface="Roboto Slab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" sz="1800" b="1" dirty="0">
              <a:solidFill>
                <a:schemeClr val="lt1"/>
              </a:solidFill>
              <a:latin typeface="+mn-lt"/>
              <a:ea typeface="Roboto Slab"/>
              <a:cs typeface="Roboto Slab"/>
              <a:sym typeface="Roboto Slab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" sz="1800" b="1" dirty="0">
              <a:solidFill>
                <a:schemeClr val="lt1"/>
              </a:solidFill>
              <a:latin typeface="+mn-lt"/>
              <a:ea typeface="Roboto Slab"/>
              <a:cs typeface="Roboto Slab"/>
              <a:sym typeface="Roboto Slab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" sz="1800" b="1" dirty="0">
              <a:solidFill>
                <a:schemeClr val="lt1"/>
              </a:solidFill>
              <a:latin typeface="+mn-lt"/>
              <a:ea typeface="Roboto Slab"/>
              <a:cs typeface="Roboto Slab"/>
              <a:sym typeface="Roboto Slab"/>
            </a:endParaRPr>
          </a:p>
          <a:p>
            <a:endParaRPr lang="pt-BR" sz="2400" dirty="0">
              <a:solidFill>
                <a:srgbClr val="FFFFFF"/>
              </a:solidFill>
              <a:latin typeface="+mn-lt"/>
            </a:endParaRPr>
          </a:p>
          <a:p>
            <a:pPr marL="174625" indent="0"/>
            <a:r>
              <a:rPr lang="pt-BR" sz="2400" dirty="0">
                <a:solidFill>
                  <a:srgbClr val="FFFFFF"/>
                </a:solidFill>
                <a:latin typeface="+mn-lt"/>
              </a:rPr>
              <a:t>Rafael Rodrigues Carvalho</a:t>
            </a:r>
          </a:p>
          <a:p>
            <a:pPr marL="174625" indent="0"/>
            <a:r>
              <a:rPr lang="pt-BR" sz="2400" dirty="0">
                <a:solidFill>
                  <a:srgbClr val="FFFFFF"/>
                </a:solidFill>
                <a:latin typeface="+mn-lt"/>
              </a:rPr>
              <a:t>Joana dos Santos Silva</a:t>
            </a:r>
          </a:p>
          <a:p>
            <a:pPr marL="174625" indent="0"/>
            <a:endParaRPr lang="pt-BR" sz="1200" dirty="0">
              <a:solidFill>
                <a:srgbClr val="FFFFFF"/>
              </a:solidFill>
              <a:latin typeface="+mn-lt"/>
            </a:endParaRPr>
          </a:p>
          <a:p>
            <a:pPr marL="174625" indent="0">
              <a:lnSpc>
                <a:spcPct val="90000"/>
              </a:lnSpc>
              <a:spcBef>
                <a:spcPts val="1000"/>
              </a:spcBef>
            </a:pPr>
            <a:r>
              <a:rPr lang="pt-BR" sz="3200" dirty="0">
                <a:solidFill>
                  <a:srgbClr val="FFFFFF"/>
                </a:solidFill>
                <a:latin typeface="+mn-lt"/>
              </a:rPr>
              <a:t>cpdi.proplan@ufrpe.br</a:t>
            </a:r>
          </a:p>
          <a:p>
            <a:pPr marL="174625" lvl="0" indent="0">
              <a:lnSpc>
                <a:spcPct val="90000"/>
              </a:lnSpc>
              <a:spcBef>
                <a:spcPts val="1000"/>
              </a:spcBef>
              <a:buClrTx/>
              <a:buSzTx/>
              <a:defRPr/>
            </a:pPr>
            <a:r>
              <a:rPr lang="pt-BR" sz="2400" dirty="0">
                <a:solidFill>
                  <a:srgbClr val="FFFFFF"/>
                </a:solidFill>
                <a:latin typeface="+mn-lt"/>
              </a:rPr>
              <a:t> www.proplan.ufrpe.br</a:t>
            </a:r>
            <a:endParaRPr sz="2400" b="1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440" name="Google Shape;440;p37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26</a:t>
            </a:fld>
            <a:endParaRPr/>
          </a:p>
        </p:txBody>
      </p:sp>
      <p:pic>
        <p:nvPicPr>
          <p:cNvPr id="5" name="Picture 4" descr="https://trello-attachments.s3.amazonaws.com/5c3772562a3d78641fd6677c/5d6eb422f8bffe28c764c0da/298035a3098b857f550360c0fea5b847/Proplan_2019_UFRPE.png"/>
          <p:cNvPicPr>
            <a:picLocks noChangeAspect="1" noChangeArrowheads="1"/>
          </p:cNvPicPr>
          <p:nvPr/>
        </p:nvPicPr>
        <p:blipFill>
          <a:blip r:embed="rId3" cstate="print"/>
          <a:srcRect l="18142" r="67574" b="54442"/>
          <a:stretch>
            <a:fillRect/>
          </a:stretch>
        </p:blipFill>
        <p:spPr bwMode="auto">
          <a:xfrm>
            <a:off x="683570" y="1203598"/>
            <a:ext cx="917704" cy="864096"/>
          </a:xfrm>
          <a:prstGeom prst="rect">
            <a:avLst/>
          </a:prstGeom>
          <a:noFill/>
        </p:spPr>
      </p:pic>
      <p:pic>
        <p:nvPicPr>
          <p:cNvPr id="6" name="Picture 5" descr="C:\Users\Joana\Desktop\CPDI\PROPLAN_BRANC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699542"/>
            <a:ext cx="2273255" cy="848412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33834" t="18571" r="34139" b="12321"/>
          <a:stretch>
            <a:fillRect/>
          </a:stretch>
        </p:blipFill>
        <p:spPr bwMode="auto">
          <a:xfrm>
            <a:off x="5582715" y="592860"/>
            <a:ext cx="875211" cy="1061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http://ww2.proplan.ufrpe.br/sites/ww2.proplan.ufrpe.br/files/guia_2.PNG">
            <a:hlinkClick r:id="rId6"/>
            <a:extLst>
              <a:ext uri="{FF2B5EF4-FFF2-40B4-BE49-F238E27FC236}">
                <a16:creationId xmlns:a16="http://schemas.microsoft.com/office/drawing/2014/main" xmlns="" id="{3EDC6778-3C83-4FF2-999E-5D6617278C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2160" y="1779662"/>
            <a:ext cx="1660419" cy="23762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>
            <a:extLst>
              <a:ext uri="{FF2B5EF4-FFF2-40B4-BE49-F238E27FC236}">
                <a16:creationId xmlns:a16="http://schemas.microsoft.com/office/drawing/2014/main" xmlns="" id="{18639350-549F-41DD-9893-B0C4D90DAB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79712" y="986593"/>
            <a:ext cx="5760640" cy="4140085"/>
          </a:xfrm>
          <a:prstGeom prst="rect">
            <a:avLst/>
          </a:prstGeom>
        </p:spPr>
      </p:pic>
      <p:sp>
        <p:nvSpPr>
          <p:cNvPr id="174" name="Google Shape;174;p19"/>
          <p:cNvSpPr txBox="1">
            <a:spLocks noGrp="1"/>
          </p:cNvSpPr>
          <p:nvPr>
            <p:ph type="ctrTitle" idx="4294967295"/>
          </p:nvPr>
        </p:nvSpPr>
        <p:spPr>
          <a:xfrm>
            <a:off x="683568" y="-20538"/>
            <a:ext cx="532636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>
                <a:solidFill>
                  <a:srgbClr val="94BF6E"/>
                </a:solidFill>
              </a:rPr>
              <a:t>Agenda</a:t>
            </a:r>
            <a:endParaRPr sz="6000" dirty="0">
              <a:solidFill>
                <a:srgbClr val="94BF6E"/>
              </a:solidFill>
            </a:endParaRPr>
          </a:p>
        </p:txBody>
      </p:sp>
      <p:sp>
        <p:nvSpPr>
          <p:cNvPr id="187" name="Google Shape;187;p19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/>
          </a:p>
        </p:txBody>
      </p:sp>
      <p:pic>
        <p:nvPicPr>
          <p:cNvPr id="29" name="Imagem 28">
            <a:extLst>
              <a:ext uri="{FF2B5EF4-FFF2-40B4-BE49-F238E27FC236}">
                <a16:creationId xmlns:a16="http://schemas.microsoft.com/office/drawing/2014/main" xmlns="" id="{6BFAC9FF-8994-43B4-B576-E1DBFC07E4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3011" b="91115" l="8159" r="91797">
                        <a14:foregroundMark x1="25011" y1="61970" x2="25011" y2="61970"/>
                        <a14:foregroundMark x1="16407" y1="73123" x2="16407" y2="73123"/>
                        <a14:foregroundMark x1="23718" y1="71710" x2="23718" y2="71710"/>
                        <a14:foregroundMark x1="31074" y1="71413" x2="31074" y2="71413"/>
                        <a14:foregroundMark x1="34329" y1="71487" x2="34329" y2="71487"/>
                        <a14:foregroundMark x1="40125" y1="71859" x2="40125" y2="71859"/>
                        <a14:foregroundMark x1="46099" y1="71859" x2="46099" y2="71859"/>
                        <a14:foregroundMark x1="52162" y1="71004" x2="52162" y2="71004"/>
                        <a14:foregroundMark x1="57245" y1="71227" x2="57245" y2="71227"/>
                        <a14:foregroundMark x1="60232" y1="71227" x2="60232" y2="71227"/>
                        <a14:foregroundMark x1="67900" y1="71152" x2="67900" y2="71152"/>
                        <a14:foregroundMark x1="73874" y1="71152" x2="73874" y2="71152"/>
                        <a14:foregroundMark x1="80651" y1="71152" x2="80651" y2="71152"/>
                        <a14:foregroundMark x1="15158" y1="77807" x2="15158" y2="77807"/>
                        <a14:foregroundMark x1="18591" y1="77881" x2="18591" y2="77881"/>
                        <a14:foregroundMark x1="24209" y1="78253" x2="24209" y2="78253"/>
                        <a14:foregroundMark x1="31164" y1="79182" x2="31164" y2="79182"/>
                        <a14:foregroundMark x1="36781" y1="79554" x2="36781" y2="79554"/>
                        <a14:foregroundMark x1="43201" y1="79926" x2="43201" y2="79926"/>
                        <a14:foregroundMark x1="49710" y1="79851" x2="49710" y2="79851"/>
                        <a14:foregroundMark x1="57601" y1="80074" x2="57601" y2="80074"/>
                        <a14:foregroundMark x1="63486" y1="79777" x2="63486" y2="79777"/>
                        <a14:foregroundMark x1="70531" y1="80149" x2="70531" y2="80149"/>
                        <a14:foregroundMark x1="76951" y1="80223" x2="76951" y2="80223"/>
                        <a14:foregroundMark x1="83549" y1="80223" x2="83549" y2="80223"/>
                        <a14:foregroundMark x1="14311" y1="87175" x2="14311" y2="87175"/>
                        <a14:foregroundMark x1="16942" y1="86952" x2="16942" y2="86952"/>
                        <a14:foregroundMark x1="25279" y1="86877" x2="25279" y2="86877"/>
                        <a14:foregroundMark x1="30807" y1="87026" x2="30807" y2="87026"/>
                        <a14:foregroundMark x1="36335" y1="87100" x2="36335" y2="87100"/>
                        <a14:foregroundMark x1="42577" y1="87249" x2="42577" y2="87249"/>
                        <a14:foregroundMark x1="50334" y1="88216" x2="50334" y2="88216"/>
                        <a14:foregroundMark x1="56977" y1="87323" x2="56977" y2="87323"/>
                        <a14:foregroundMark x1="64735" y1="87398" x2="64735" y2="87398"/>
                        <a14:foregroundMark x1="70441" y1="87323" x2="70441" y2="87323"/>
                        <a14:foregroundMark x1="77753" y1="87323" x2="77753" y2="87323"/>
                        <a14:foregroundMark x1="84307" y1="87472" x2="84307" y2="87472"/>
                        <a14:backgroundMark x1="47258" y1="71078" x2="47258" y2="71078"/>
                        <a14:backgroundMark x1="61926" y1="71933" x2="61926" y2="71933"/>
                        <a14:backgroundMark x1="68524" y1="71933" x2="68524" y2="71933"/>
                        <a14:backgroundMark x1="76148" y1="72082" x2="76148" y2="72082"/>
                        <a14:backgroundMark x1="26884" y1="80149" x2="26884" y2="80149"/>
                        <a14:backgroundMark x1="38654" y1="78885" x2="38654" y2="78885"/>
                        <a14:backgroundMark x1="44984" y1="79851" x2="44984" y2="79851"/>
                        <a14:backgroundMark x1="59206" y1="79033" x2="59206" y2="79033"/>
                        <a14:backgroundMark x1="72537" y1="78885" x2="72537" y2="78885"/>
                        <a14:backgroundMark x1="78600" y1="80074" x2="78600" y2="80074"/>
                        <a14:backgroundMark x1="12350" y1="87993" x2="12350" y2="87993"/>
                        <a14:backgroundMark x1="26884" y1="87249" x2="26884" y2="87249"/>
                        <a14:backgroundMark x1="38297" y1="87249" x2="38297" y2="87249"/>
                        <a14:backgroundMark x1="52073" y1="88067" x2="52073" y2="88067"/>
                        <a14:backgroundMark x1="65938" y1="86989" x2="65938" y2="86989"/>
                        <a14:backgroundMark x1="66117" y1="88996" x2="66117" y2="889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83010" y="-20538"/>
            <a:ext cx="513326" cy="615627"/>
          </a:xfrm>
          <a:prstGeom prst="rect">
            <a:avLst/>
          </a:prstGeom>
        </p:spPr>
      </p:pic>
      <p:pic>
        <p:nvPicPr>
          <p:cNvPr id="30" name="Picture 4" descr="https://trello-attachments.s3.amazonaws.com/5c3772562a3d78641fd6677c/5d6eb422f8bffe28c764c0da/298035a3098b857f550360c0fea5b847/Proplan_2019_UFRPE.png"/>
          <p:cNvPicPr>
            <a:picLocks noChangeAspect="1" noChangeArrowheads="1"/>
          </p:cNvPicPr>
          <p:nvPr/>
        </p:nvPicPr>
        <p:blipFill>
          <a:blip r:embed="rId6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7704454" y="90274"/>
            <a:ext cx="1332042" cy="393244"/>
          </a:xfrm>
          <a:prstGeom prst="rect">
            <a:avLst/>
          </a:prstGeom>
          <a:noFill/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xmlns="" id="{4F2F724D-6465-44E6-A436-75D3016BA706}"/>
              </a:ext>
            </a:extLst>
          </p:cNvPr>
          <p:cNvSpPr txBox="1"/>
          <p:nvPr/>
        </p:nvSpPr>
        <p:spPr>
          <a:xfrm>
            <a:off x="2771800" y="1635646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i="1" dirty="0" smtClean="0">
                <a:solidFill>
                  <a:schemeClr val="tx1"/>
                </a:solidFill>
              </a:rPr>
              <a:t>1</a:t>
            </a:r>
            <a:r>
              <a:rPr lang="pt-BR" sz="1600" b="1" i="1" smtClean="0">
                <a:solidFill>
                  <a:schemeClr val="tx1"/>
                </a:solidFill>
              </a:rPr>
              <a:t>. Análise ambiental -Contextualização </a:t>
            </a:r>
            <a:endParaRPr lang="pt-BR" sz="1600" b="1" i="1" dirty="0" smtClean="0">
              <a:solidFill>
                <a:schemeClr val="tx1"/>
              </a:solidFill>
            </a:endParaRP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xmlns="" id="{72AE00D2-EF2C-40EB-99EE-54BF02C48F83}"/>
              </a:ext>
            </a:extLst>
          </p:cNvPr>
          <p:cNvSpPr txBox="1"/>
          <p:nvPr/>
        </p:nvSpPr>
        <p:spPr>
          <a:xfrm>
            <a:off x="5143504" y="1714494"/>
            <a:ext cx="178595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i="1" dirty="0">
                <a:solidFill>
                  <a:schemeClr val="tx1"/>
                </a:solidFill>
              </a:rPr>
              <a:t>5</a:t>
            </a:r>
            <a:r>
              <a:rPr lang="pt-BR" sz="1600" b="1" i="1" dirty="0" smtClean="0">
                <a:solidFill>
                  <a:schemeClr val="tx1"/>
                </a:solidFill>
              </a:rPr>
              <a:t>. Outras ferramentas de análise e solução de problemas: </a:t>
            </a:r>
            <a:r>
              <a:rPr lang="pt-BR" sz="1000" b="1" i="1" dirty="0" smtClean="0">
                <a:solidFill>
                  <a:schemeClr val="tx1"/>
                </a:solidFill>
              </a:rPr>
              <a:t>(Princípio de </a:t>
            </a:r>
            <a:r>
              <a:rPr lang="pt-BR" sz="1000" b="1" i="1" dirty="0" err="1" smtClean="0">
                <a:solidFill>
                  <a:schemeClr val="tx1"/>
                </a:solidFill>
              </a:rPr>
              <a:t>Pareto</a:t>
            </a:r>
            <a:r>
              <a:rPr lang="pt-BR" sz="1000" b="1" i="1" dirty="0" smtClean="0">
                <a:solidFill>
                  <a:schemeClr val="tx1"/>
                </a:solidFill>
              </a:rPr>
              <a:t>, Diagrama de </a:t>
            </a:r>
            <a:r>
              <a:rPr lang="pt-BR" sz="1000" b="1" i="1" dirty="0" err="1" smtClean="0">
                <a:solidFill>
                  <a:schemeClr val="tx1"/>
                </a:solidFill>
              </a:rPr>
              <a:t>Ishikawa</a:t>
            </a:r>
            <a:r>
              <a:rPr lang="pt-BR" sz="1000" b="1" i="1" dirty="0" smtClean="0">
                <a:solidFill>
                  <a:schemeClr val="tx1"/>
                </a:solidFill>
              </a:rPr>
              <a:t>, Matriz GUT, Os 5 Porquês, REI – Matriz de Prioridade)</a:t>
            </a:r>
          </a:p>
          <a:p>
            <a:endParaRPr lang="pt-BR" sz="1200" b="1" i="1" dirty="0" smtClean="0">
              <a:solidFill>
                <a:schemeClr val="tx1"/>
              </a:solidFill>
            </a:endParaRPr>
          </a:p>
          <a:p>
            <a:endParaRPr lang="pt-BR" sz="1600" b="1" i="1" dirty="0" smtClean="0">
              <a:solidFill>
                <a:schemeClr val="tx1"/>
              </a:solidFill>
            </a:endParaRPr>
          </a:p>
          <a:p>
            <a:r>
              <a:rPr lang="pt-BR" sz="1600" b="1" i="1" dirty="0" smtClean="0">
                <a:solidFill>
                  <a:schemeClr val="tx1"/>
                </a:solidFill>
              </a:rPr>
              <a:t> </a:t>
            </a:r>
            <a:endParaRPr lang="pt-BR" sz="1600" b="1" i="1" dirty="0">
              <a:solidFill>
                <a:schemeClr val="tx1"/>
              </a:solidFill>
            </a:endParaRP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xmlns="" id="{F370EC2A-3EBB-40F1-8B34-A8CADC9E31D8}"/>
              </a:ext>
            </a:extLst>
          </p:cNvPr>
          <p:cNvSpPr txBox="1"/>
          <p:nvPr/>
        </p:nvSpPr>
        <p:spPr>
          <a:xfrm>
            <a:off x="2786050" y="2643188"/>
            <a:ext cx="19477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i="1" dirty="0" smtClean="0">
                <a:solidFill>
                  <a:schemeClr val="tx1"/>
                </a:solidFill>
              </a:rPr>
              <a:t>2. Análise </a:t>
            </a:r>
            <a:r>
              <a:rPr lang="pt-BR" sz="1600" b="1" i="1" dirty="0" err="1" smtClean="0">
                <a:solidFill>
                  <a:schemeClr val="tx1"/>
                </a:solidFill>
              </a:rPr>
              <a:t>Pestal</a:t>
            </a:r>
            <a:endParaRPr lang="pt-BR" sz="1600" b="1" i="1" dirty="0">
              <a:solidFill>
                <a:schemeClr val="tx1"/>
              </a:solidFill>
            </a:endParaRP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xmlns="" id="{CA9B5C91-F91D-49F7-B238-F84685A84B45}"/>
              </a:ext>
            </a:extLst>
          </p:cNvPr>
          <p:cNvSpPr txBox="1"/>
          <p:nvPr/>
        </p:nvSpPr>
        <p:spPr>
          <a:xfrm>
            <a:off x="2786050" y="3233328"/>
            <a:ext cx="18335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i="1" dirty="0" smtClean="0">
                <a:solidFill>
                  <a:schemeClr val="tx1"/>
                </a:solidFill>
              </a:rPr>
              <a:t>3. Análise SWOT</a:t>
            </a:r>
            <a:endParaRPr lang="pt-BR" sz="1600" b="1" i="1" dirty="0">
              <a:solidFill>
                <a:schemeClr val="tx1"/>
              </a:solidFill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xmlns="" id="{CA9B5C91-F91D-49F7-B238-F84685A84B45}"/>
              </a:ext>
            </a:extLst>
          </p:cNvPr>
          <p:cNvSpPr txBox="1"/>
          <p:nvPr/>
        </p:nvSpPr>
        <p:spPr>
          <a:xfrm>
            <a:off x="2786050" y="3876270"/>
            <a:ext cx="18335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i="1" dirty="0" smtClean="0">
                <a:solidFill>
                  <a:schemeClr val="tx1"/>
                </a:solidFill>
              </a:rPr>
              <a:t>4. </a:t>
            </a:r>
            <a:r>
              <a:rPr lang="pt-BR" sz="1600" b="1" i="1" dirty="0" err="1" smtClean="0">
                <a:solidFill>
                  <a:schemeClr val="tx1"/>
                </a:solidFill>
              </a:rPr>
              <a:t>Autoavaliação</a:t>
            </a:r>
            <a:endParaRPr lang="pt-BR" sz="1600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6"/>
          <p:cNvSpPr txBox="1">
            <a:spLocks noGrp="1"/>
          </p:cNvSpPr>
          <p:nvPr>
            <p:ph type="ctrTitle"/>
          </p:nvPr>
        </p:nvSpPr>
        <p:spPr>
          <a:xfrm>
            <a:off x="4113600" y="2143122"/>
            <a:ext cx="4850888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 smtClean="0"/>
              <a:t>Contextualização</a:t>
            </a:r>
            <a:endParaRPr sz="4400" dirty="0"/>
          </a:p>
        </p:txBody>
      </p:sp>
      <p:sp>
        <p:nvSpPr>
          <p:cNvPr id="148" name="Google Shape;148;p16"/>
          <p:cNvSpPr txBox="1"/>
          <p:nvPr/>
        </p:nvSpPr>
        <p:spPr>
          <a:xfrm>
            <a:off x="0" y="503350"/>
            <a:ext cx="3471300" cy="381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0" dirty="0" smtClean="0">
                <a:solidFill>
                  <a:srgbClr val="18637B"/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  <a:endParaRPr sz="20000" dirty="0">
              <a:solidFill>
                <a:srgbClr val="18637B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149" name="Google Shape;149;p16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/>
          </a:p>
        </p:txBody>
      </p:sp>
      <p:pic>
        <p:nvPicPr>
          <p:cNvPr id="6" name="Picture 4" descr="https://trello-attachments.s3.amazonaws.com/5c3772562a3d78641fd6677c/5d6eb422f8bffe28c764c0da/298035a3098b857f550360c0fea5b847/Proplan_2019_UFRPE.png"/>
          <p:cNvPicPr>
            <a:picLocks noChangeAspect="1" noChangeArrowheads="1"/>
          </p:cNvPicPr>
          <p:nvPr/>
        </p:nvPicPr>
        <p:blipFill>
          <a:blip r:embed="rId3" cstate="print"/>
          <a:srcRect l="18142" r="67574" b="54442"/>
          <a:stretch>
            <a:fillRect/>
          </a:stretch>
        </p:blipFill>
        <p:spPr bwMode="auto">
          <a:xfrm>
            <a:off x="4139952" y="1491630"/>
            <a:ext cx="841228" cy="792088"/>
          </a:xfrm>
          <a:prstGeom prst="rect">
            <a:avLst/>
          </a:prstGeom>
          <a:noFill/>
        </p:spPr>
      </p:pic>
      <p:pic>
        <p:nvPicPr>
          <p:cNvPr id="14" name="Imagem 13">
            <a:extLst>
              <a:ext uri="{FF2B5EF4-FFF2-40B4-BE49-F238E27FC236}">
                <a16:creationId xmlns="" xmlns:a16="http://schemas.microsoft.com/office/drawing/2014/main" id="{6BFAC9FF-8994-43B4-B576-E1DBFC07E4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3011" b="91115" l="8159" r="91797">
                        <a14:foregroundMark x1="25011" y1="61970" x2="25011" y2="61970"/>
                        <a14:foregroundMark x1="16407" y1="73123" x2="16407" y2="73123"/>
                        <a14:foregroundMark x1="23718" y1="71710" x2="23718" y2="71710"/>
                        <a14:foregroundMark x1="31074" y1="71413" x2="31074" y2="71413"/>
                        <a14:foregroundMark x1="34329" y1="71487" x2="34329" y2="71487"/>
                        <a14:foregroundMark x1="40125" y1="71859" x2="40125" y2="71859"/>
                        <a14:foregroundMark x1="46099" y1="71859" x2="46099" y2="71859"/>
                        <a14:foregroundMark x1="52162" y1="71004" x2="52162" y2="71004"/>
                        <a14:foregroundMark x1="57245" y1="71227" x2="57245" y2="71227"/>
                        <a14:foregroundMark x1="60232" y1="71227" x2="60232" y2="71227"/>
                        <a14:foregroundMark x1="67900" y1="71152" x2="67900" y2="71152"/>
                        <a14:foregroundMark x1="73874" y1="71152" x2="73874" y2="71152"/>
                        <a14:foregroundMark x1="80651" y1="71152" x2="80651" y2="71152"/>
                        <a14:foregroundMark x1="15158" y1="77807" x2="15158" y2="77807"/>
                        <a14:foregroundMark x1="18591" y1="77881" x2="18591" y2="77881"/>
                        <a14:foregroundMark x1="24209" y1="78253" x2="24209" y2="78253"/>
                        <a14:foregroundMark x1="31164" y1="79182" x2="31164" y2="79182"/>
                        <a14:foregroundMark x1="36781" y1="79554" x2="36781" y2="79554"/>
                        <a14:foregroundMark x1="43201" y1="79926" x2="43201" y2="79926"/>
                        <a14:foregroundMark x1="49710" y1="79851" x2="49710" y2="79851"/>
                        <a14:foregroundMark x1="57601" y1="80074" x2="57601" y2="80074"/>
                        <a14:foregroundMark x1="63486" y1="79777" x2="63486" y2="79777"/>
                        <a14:foregroundMark x1="70531" y1="80149" x2="70531" y2="80149"/>
                        <a14:foregroundMark x1="76951" y1="80223" x2="76951" y2="80223"/>
                        <a14:foregroundMark x1="83549" y1="80223" x2="83549" y2="80223"/>
                        <a14:foregroundMark x1="14311" y1="87175" x2="14311" y2="87175"/>
                        <a14:foregroundMark x1="16942" y1="86952" x2="16942" y2="86952"/>
                        <a14:foregroundMark x1="25279" y1="86877" x2="25279" y2="86877"/>
                        <a14:foregroundMark x1="30807" y1="87026" x2="30807" y2="87026"/>
                        <a14:foregroundMark x1="36335" y1="87100" x2="36335" y2="87100"/>
                        <a14:foregroundMark x1="42577" y1="87249" x2="42577" y2="87249"/>
                        <a14:foregroundMark x1="50334" y1="88216" x2="50334" y2="88216"/>
                        <a14:foregroundMark x1="56977" y1="87323" x2="56977" y2="87323"/>
                        <a14:foregroundMark x1="64735" y1="87398" x2="64735" y2="87398"/>
                        <a14:foregroundMark x1="70441" y1="87323" x2="70441" y2="87323"/>
                        <a14:foregroundMark x1="77753" y1="87323" x2="77753" y2="87323"/>
                        <a14:foregroundMark x1="84307" y1="87472" x2="84307" y2="87472"/>
                        <a14:backgroundMark x1="47258" y1="71078" x2="47258" y2="71078"/>
                        <a14:backgroundMark x1="61926" y1="71933" x2="61926" y2="71933"/>
                        <a14:backgroundMark x1="68524" y1="71933" x2="68524" y2="71933"/>
                        <a14:backgroundMark x1="76148" y1="72082" x2="76148" y2="72082"/>
                        <a14:backgroundMark x1="26884" y1="80149" x2="26884" y2="80149"/>
                        <a14:backgroundMark x1="38654" y1="78885" x2="38654" y2="78885"/>
                        <a14:backgroundMark x1="44984" y1="79851" x2="44984" y2="79851"/>
                        <a14:backgroundMark x1="59206" y1="79033" x2="59206" y2="79033"/>
                        <a14:backgroundMark x1="72537" y1="78885" x2="72537" y2="78885"/>
                        <a14:backgroundMark x1="78600" y1="80074" x2="78600" y2="80074"/>
                        <a14:backgroundMark x1="12350" y1="87993" x2="12350" y2="87993"/>
                        <a14:backgroundMark x1="26884" y1="87249" x2="26884" y2="87249"/>
                        <a14:backgroundMark x1="38297" y1="87249" x2="38297" y2="87249"/>
                        <a14:backgroundMark x1="52073" y1="88067" x2="52073" y2="88067"/>
                        <a14:backgroundMark x1="65938" y1="86989" x2="65938" y2="86989"/>
                        <a14:backgroundMark x1="66117" y1="88996" x2="66117" y2="889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010" y="-20538"/>
            <a:ext cx="513326" cy="615627"/>
          </a:xfrm>
          <a:prstGeom prst="rect">
            <a:avLst/>
          </a:prstGeom>
        </p:spPr>
      </p:pic>
      <p:pic>
        <p:nvPicPr>
          <p:cNvPr id="15" name="Picture 4" descr="https://trello-attachments.s3.amazonaws.com/5c3772562a3d78641fd6677c/5d6eb422f8bffe28c764c0da/298035a3098b857f550360c0fea5b847/Proplan_2019_UFRPE.png"/>
          <p:cNvPicPr>
            <a:picLocks noChangeAspect="1" noChangeArrowheads="1"/>
          </p:cNvPicPr>
          <p:nvPr/>
        </p:nvPicPr>
        <p:blipFill>
          <a:blip r:embed="rId6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7704454" y="90274"/>
            <a:ext cx="1332042" cy="3932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9"/>
          <p:cNvSpPr txBox="1">
            <a:spLocks noGrp="1"/>
          </p:cNvSpPr>
          <p:nvPr>
            <p:ph type="ctrTitle" idx="4294967295"/>
          </p:nvPr>
        </p:nvSpPr>
        <p:spPr>
          <a:xfrm>
            <a:off x="685800" y="115806"/>
            <a:ext cx="7990656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 smtClean="0">
                <a:solidFill>
                  <a:srgbClr val="94BF6E"/>
                </a:solidFill>
              </a:rPr>
              <a:t>Análise Ambiental</a:t>
            </a:r>
            <a:endParaRPr sz="4000" dirty="0">
              <a:solidFill>
                <a:srgbClr val="94BF6E"/>
              </a:solidFill>
            </a:endParaRPr>
          </a:p>
        </p:txBody>
      </p:sp>
      <p:sp>
        <p:nvSpPr>
          <p:cNvPr id="175" name="Google Shape;175;p19"/>
          <p:cNvSpPr txBox="1">
            <a:spLocks noGrp="1"/>
          </p:cNvSpPr>
          <p:nvPr>
            <p:ph type="subTitle" idx="4294967295"/>
          </p:nvPr>
        </p:nvSpPr>
        <p:spPr>
          <a:xfrm>
            <a:off x="785786" y="1142990"/>
            <a:ext cx="7920880" cy="100013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pt-BR" sz="2000" dirty="0" smtClean="0">
                <a:latin typeface="+mn-lt"/>
              </a:rPr>
              <a:t>Trata-se de um tipo de </a:t>
            </a:r>
            <a:r>
              <a:rPr lang="pt-BR" sz="2000" b="1" dirty="0" smtClean="0">
                <a:latin typeface="+mn-lt"/>
              </a:rPr>
              <a:t>Diagnóstico</a:t>
            </a:r>
            <a:r>
              <a:rPr lang="pt-BR" sz="2000" dirty="0" smtClean="0">
                <a:latin typeface="+mn-lt"/>
              </a:rPr>
              <a:t> organizacional, em que se analisa a posição ocupada pela organização em relação a seu ambiente;</a:t>
            </a:r>
          </a:p>
        </p:txBody>
      </p:sp>
      <p:sp>
        <p:nvSpPr>
          <p:cNvPr id="187" name="Google Shape;187;p19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/>
          </a:p>
        </p:txBody>
      </p:sp>
      <p:pic>
        <p:nvPicPr>
          <p:cNvPr id="29" name="Imagem 28">
            <a:extLst>
              <a:ext uri="{FF2B5EF4-FFF2-40B4-BE49-F238E27FC236}">
                <a16:creationId xmlns:a16="http://schemas.microsoft.com/office/drawing/2014/main" xmlns="" id="{6BFAC9FF-8994-43B4-B576-E1DBFC07E4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3011" b="91115" l="8159" r="91797">
                        <a14:foregroundMark x1="25011" y1="61970" x2="25011" y2="61970"/>
                        <a14:foregroundMark x1="16407" y1="73123" x2="16407" y2="73123"/>
                        <a14:foregroundMark x1="23718" y1="71710" x2="23718" y2="71710"/>
                        <a14:foregroundMark x1="31074" y1="71413" x2="31074" y2="71413"/>
                        <a14:foregroundMark x1="34329" y1="71487" x2="34329" y2="71487"/>
                        <a14:foregroundMark x1="40125" y1="71859" x2="40125" y2="71859"/>
                        <a14:foregroundMark x1="46099" y1="71859" x2="46099" y2="71859"/>
                        <a14:foregroundMark x1="52162" y1="71004" x2="52162" y2="71004"/>
                        <a14:foregroundMark x1="57245" y1="71227" x2="57245" y2="71227"/>
                        <a14:foregroundMark x1="60232" y1="71227" x2="60232" y2="71227"/>
                        <a14:foregroundMark x1="67900" y1="71152" x2="67900" y2="71152"/>
                        <a14:foregroundMark x1="73874" y1="71152" x2="73874" y2="71152"/>
                        <a14:foregroundMark x1="80651" y1="71152" x2="80651" y2="71152"/>
                        <a14:foregroundMark x1="15158" y1="77807" x2="15158" y2="77807"/>
                        <a14:foregroundMark x1="18591" y1="77881" x2="18591" y2="77881"/>
                        <a14:foregroundMark x1="24209" y1="78253" x2="24209" y2="78253"/>
                        <a14:foregroundMark x1="31164" y1="79182" x2="31164" y2="79182"/>
                        <a14:foregroundMark x1="36781" y1="79554" x2="36781" y2="79554"/>
                        <a14:foregroundMark x1="43201" y1="79926" x2="43201" y2="79926"/>
                        <a14:foregroundMark x1="49710" y1="79851" x2="49710" y2="79851"/>
                        <a14:foregroundMark x1="57601" y1="80074" x2="57601" y2="80074"/>
                        <a14:foregroundMark x1="63486" y1="79777" x2="63486" y2="79777"/>
                        <a14:foregroundMark x1="70531" y1="80149" x2="70531" y2="80149"/>
                        <a14:foregroundMark x1="76951" y1="80223" x2="76951" y2="80223"/>
                        <a14:foregroundMark x1="83549" y1="80223" x2="83549" y2="80223"/>
                        <a14:foregroundMark x1="14311" y1="87175" x2="14311" y2="87175"/>
                        <a14:foregroundMark x1="16942" y1="86952" x2="16942" y2="86952"/>
                        <a14:foregroundMark x1="25279" y1="86877" x2="25279" y2="86877"/>
                        <a14:foregroundMark x1="30807" y1="87026" x2="30807" y2="87026"/>
                        <a14:foregroundMark x1="36335" y1="87100" x2="36335" y2="87100"/>
                        <a14:foregroundMark x1="42577" y1="87249" x2="42577" y2="87249"/>
                        <a14:foregroundMark x1="50334" y1="88216" x2="50334" y2="88216"/>
                        <a14:foregroundMark x1="56977" y1="87323" x2="56977" y2="87323"/>
                        <a14:foregroundMark x1="64735" y1="87398" x2="64735" y2="87398"/>
                        <a14:foregroundMark x1="70441" y1="87323" x2="70441" y2="87323"/>
                        <a14:foregroundMark x1="77753" y1="87323" x2="77753" y2="87323"/>
                        <a14:foregroundMark x1="84307" y1="87472" x2="84307" y2="87472"/>
                        <a14:backgroundMark x1="47258" y1="71078" x2="47258" y2="71078"/>
                        <a14:backgroundMark x1="61926" y1="71933" x2="61926" y2="71933"/>
                        <a14:backgroundMark x1="68524" y1="71933" x2="68524" y2="71933"/>
                        <a14:backgroundMark x1="76148" y1="72082" x2="76148" y2="72082"/>
                        <a14:backgroundMark x1="26884" y1="80149" x2="26884" y2="80149"/>
                        <a14:backgroundMark x1="38654" y1="78885" x2="38654" y2="78885"/>
                        <a14:backgroundMark x1="44984" y1="79851" x2="44984" y2="79851"/>
                        <a14:backgroundMark x1="59206" y1="79033" x2="59206" y2="79033"/>
                        <a14:backgroundMark x1="72537" y1="78885" x2="72537" y2="78885"/>
                        <a14:backgroundMark x1="78600" y1="80074" x2="78600" y2="80074"/>
                        <a14:backgroundMark x1="12350" y1="87993" x2="12350" y2="87993"/>
                        <a14:backgroundMark x1="26884" y1="87249" x2="26884" y2="87249"/>
                        <a14:backgroundMark x1="38297" y1="87249" x2="38297" y2="87249"/>
                        <a14:backgroundMark x1="52073" y1="88067" x2="52073" y2="88067"/>
                        <a14:backgroundMark x1="65938" y1="86989" x2="65938" y2="86989"/>
                        <a14:backgroundMark x1="66117" y1="88996" x2="66117" y2="889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83010" y="-20538"/>
            <a:ext cx="513326" cy="615627"/>
          </a:xfrm>
          <a:prstGeom prst="rect">
            <a:avLst/>
          </a:prstGeom>
        </p:spPr>
      </p:pic>
      <p:pic>
        <p:nvPicPr>
          <p:cNvPr id="30" name="Picture 4" descr="https://trello-attachments.s3.amazonaws.com/5c3772562a3d78641fd6677c/5d6eb422f8bffe28c764c0da/298035a3098b857f550360c0fea5b847/Proplan_2019_UFRPE.png"/>
          <p:cNvPicPr>
            <a:picLocks noChangeAspect="1" noChangeArrowheads="1"/>
          </p:cNvPicPr>
          <p:nvPr/>
        </p:nvPicPr>
        <p:blipFill>
          <a:blip r:embed="rId5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7704454" y="90274"/>
            <a:ext cx="1332042" cy="393244"/>
          </a:xfrm>
          <a:prstGeom prst="rect">
            <a:avLst/>
          </a:prstGeom>
          <a:noFill/>
        </p:spPr>
      </p:pic>
      <p:sp>
        <p:nvSpPr>
          <p:cNvPr id="7" name="Retângulo 6">
            <a:extLst>
              <a:ext uri="{FF2B5EF4-FFF2-40B4-BE49-F238E27FC236}">
                <a16:creationId xmlns="" xmlns:a16="http://schemas.microsoft.com/office/drawing/2014/main" id="{A12CEB50-77A4-4B48-8B36-B09B975565BE}"/>
              </a:ext>
            </a:extLst>
          </p:cNvPr>
          <p:cNvSpPr/>
          <p:nvPr/>
        </p:nvSpPr>
        <p:spPr>
          <a:xfrm>
            <a:off x="4840652" y="3357568"/>
            <a:ext cx="2160240" cy="6985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Análise de uma situação e suas causas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="" xmlns:a16="http://schemas.microsoft.com/office/drawing/2014/main" id="{59305005-A131-4B1F-ABCB-8621738091FB}"/>
              </a:ext>
            </a:extLst>
          </p:cNvPr>
          <p:cNvSpPr/>
          <p:nvPr/>
        </p:nvSpPr>
        <p:spPr>
          <a:xfrm>
            <a:off x="2554636" y="4214824"/>
            <a:ext cx="2160240" cy="6985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Processo analítico e reflexivo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="" xmlns:a16="http://schemas.microsoft.com/office/drawing/2014/main" id="{4742FB44-634B-4D42-8C57-3076CEF37887}"/>
              </a:ext>
            </a:extLst>
          </p:cNvPr>
          <p:cNvSpPr/>
          <p:nvPr/>
        </p:nvSpPr>
        <p:spPr>
          <a:xfrm>
            <a:off x="2554636" y="3357568"/>
            <a:ext cx="2160240" cy="6985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O mundo e o ambiente organizacional são dinâmicos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="" xmlns:a16="http://schemas.microsoft.com/office/drawing/2014/main" id="{3AFB166F-5A79-40C0-BA98-A0D344EA44BB}"/>
              </a:ext>
            </a:extLst>
          </p:cNvPr>
          <p:cNvSpPr/>
          <p:nvPr/>
        </p:nvSpPr>
        <p:spPr>
          <a:xfrm>
            <a:off x="4840652" y="4214824"/>
            <a:ext cx="2160240" cy="6985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Onde atuar? Onde intervir?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778513" y="2120956"/>
            <a:ext cx="8151205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19100" algn="just">
              <a:spcBef>
                <a:spcPts val="600"/>
              </a:spcBef>
              <a:buClr>
                <a:srgbClr val="114454"/>
              </a:buClr>
              <a:buSzPts val="3000"/>
              <a:buFont typeface="Wingdings" panose="05000000000000000000" pitchFamily="2" charset="2"/>
              <a:buChar char="§"/>
            </a:pPr>
            <a:r>
              <a:rPr lang="pt-BR" sz="2000" smtClean="0">
                <a:solidFill>
                  <a:srgbClr val="114454"/>
                </a:solidFill>
                <a:latin typeface="+mn-lt"/>
                <a:ea typeface="Nixie One"/>
                <a:cs typeface="Nixie One"/>
                <a:sym typeface="Nixie One"/>
              </a:rPr>
              <a:t>Expõe </a:t>
            </a:r>
            <a:r>
              <a:rPr lang="pt-BR" sz="2000" dirty="0" smtClean="0">
                <a:solidFill>
                  <a:srgbClr val="114454"/>
                </a:solidFill>
                <a:latin typeface="+mn-lt"/>
                <a:ea typeface="Nixie One"/>
                <a:cs typeface="Nixie One"/>
                <a:sym typeface="Nixie One"/>
              </a:rPr>
              <a:t>fatores </a:t>
            </a:r>
            <a:r>
              <a:rPr lang="pt-BR" sz="2000" dirty="0" err="1" smtClean="0">
                <a:solidFill>
                  <a:srgbClr val="114454"/>
                </a:solidFill>
                <a:latin typeface="+mn-lt"/>
                <a:ea typeface="Nixie One"/>
                <a:cs typeface="Nixie One"/>
                <a:sym typeface="Nixie One"/>
              </a:rPr>
              <a:t>potencializadores</a:t>
            </a:r>
            <a:r>
              <a:rPr lang="pt-BR" sz="2000" dirty="0" smtClean="0">
                <a:solidFill>
                  <a:srgbClr val="114454"/>
                </a:solidFill>
                <a:latin typeface="+mn-lt"/>
                <a:ea typeface="Nixie One"/>
                <a:cs typeface="Nixie One"/>
                <a:sym typeface="Nixie One"/>
              </a:rPr>
              <a:t> e limitadores de </a:t>
            </a:r>
            <a:r>
              <a:rPr lang="pt-BR" sz="2000" smtClean="0">
                <a:solidFill>
                  <a:srgbClr val="114454"/>
                </a:solidFill>
                <a:latin typeface="+mn-lt"/>
                <a:ea typeface="Nixie One"/>
                <a:cs typeface="Nixie One"/>
                <a:sym typeface="Nixie One"/>
              </a:rPr>
              <a:t>atuação;</a:t>
            </a:r>
          </a:p>
          <a:p>
            <a:pPr marL="457200" indent="-419100" algn="just">
              <a:spcBef>
                <a:spcPts val="600"/>
              </a:spcBef>
              <a:buClr>
                <a:srgbClr val="114454"/>
              </a:buClr>
              <a:buSzPts val="3000"/>
              <a:buFont typeface="Wingdings" panose="05000000000000000000" pitchFamily="2" charset="2"/>
              <a:buChar char="§"/>
            </a:pPr>
            <a:r>
              <a:rPr lang="pt-BR" sz="2000" smtClean="0">
                <a:solidFill>
                  <a:srgbClr val="114454"/>
                </a:solidFill>
                <a:ea typeface="Nixie One"/>
                <a:cs typeface="Nixie One"/>
                <a:sym typeface="Nixie One"/>
              </a:rPr>
              <a:t>Serve de insumo para o estabelecimento de Objetivos e Estratégias;</a:t>
            </a:r>
          </a:p>
          <a:p>
            <a:pPr marL="457200" indent="-419100" algn="just">
              <a:spcBef>
                <a:spcPts val="600"/>
              </a:spcBef>
              <a:buClr>
                <a:srgbClr val="114454"/>
              </a:buClr>
              <a:buSzPts val="3000"/>
              <a:buFont typeface="Wingdings" panose="05000000000000000000" pitchFamily="2" charset="2"/>
              <a:buChar char="§"/>
            </a:pPr>
            <a:endParaRPr lang="pt-BR" sz="2000" dirty="0" smtClean="0">
              <a:solidFill>
                <a:srgbClr val="114454"/>
              </a:solidFill>
              <a:latin typeface="+mn-lt"/>
              <a:ea typeface="Nixie One"/>
              <a:cs typeface="Nixie One"/>
              <a:sym typeface="Nixie One"/>
            </a:endParaRPr>
          </a:p>
          <a:p>
            <a:endParaRPr lang="pt-BR" dirty="0"/>
          </a:p>
        </p:txBody>
      </p:sp>
      <p:pic>
        <p:nvPicPr>
          <p:cNvPr id="12" name="Gráfico 3" descr="Estetoscópio com preenchimento sólido">
            <a:extLst>
              <a:ext uri="{FF2B5EF4-FFF2-40B4-BE49-F238E27FC236}">
                <a16:creationId xmlns="" xmlns:a16="http://schemas.microsoft.com/office/drawing/2014/main" id="{52DF6D4D-96DE-4DF0-883A-F075F52AB9B8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="" xmlns:asvg="http://schemas.microsoft.com/office/drawing/2016/SVG/main" r:embed=""/>
              </a:ext>
            </a:extLst>
          </a:blip>
          <a:stretch>
            <a:fillRect/>
          </a:stretch>
        </p:blipFill>
        <p:spPr>
          <a:xfrm>
            <a:off x="7488000" y="3357568"/>
            <a:ext cx="1656000" cy="165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9"/>
          <p:cNvSpPr txBox="1">
            <a:spLocks noGrp="1"/>
          </p:cNvSpPr>
          <p:nvPr>
            <p:ph type="ctrTitle" idx="4294967295"/>
          </p:nvPr>
        </p:nvSpPr>
        <p:spPr>
          <a:xfrm>
            <a:off x="685800" y="115806"/>
            <a:ext cx="7990656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 smtClean="0">
                <a:solidFill>
                  <a:srgbClr val="94BF6E"/>
                </a:solidFill>
              </a:rPr>
              <a:t>Ferramentas e Técnicas</a:t>
            </a:r>
            <a:endParaRPr sz="4000" dirty="0">
              <a:solidFill>
                <a:srgbClr val="94BF6E"/>
              </a:solidFill>
            </a:endParaRPr>
          </a:p>
        </p:txBody>
      </p:sp>
      <p:sp>
        <p:nvSpPr>
          <p:cNvPr id="175" name="Google Shape;175;p19"/>
          <p:cNvSpPr txBox="1">
            <a:spLocks noGrp="1"/>
          </p:cNvSpPr>
          <p:nvPr>
            <p:ph type="subTitle" idx="4294967295"/>
          </p:nvPr>
        </p:nvSpPr>
        <p:spPr>
          <a:xfrm>
            <a:off x="755576" y="1616266"/>
            <a:ext cx="7920880" cy="338437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pt-BR" sz="2000" dirty="0" smtClean="0">
                <a:latin typeface="+mn-lt"/>
              </a:rPr>
              <a:t>Análise </a:t>
            </a:r>
            <a:r>
              <a:rPr lang="pt-BR" sz="2000" dirty="0" err="1" smtClean="0">
                <a:latin typeface="+mn-lt"/>
              </a:rPr>
              <a:t>Pestal</a:t>
            </a:r>
            <a:endParaRPr lang="pt-BR" sz="2000" dirty="0" smtClean="0">
              <a:latin typeface="+mn-lt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pt-BR" sz="2000" dirty="0" smtClean="0">
                <a:latin typeface="+mn-lt"/>
              </a:rPr>
              <a:t>Análise SWOT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pt-BR" sz="2000" smtClean="0">
                <a:latin typeface="+mn-lt"/>
              </a:rPr>
              <a:t>Autoavaliação e avaliações externas</a:t>
            </a:r>
            <a:endParaRPr lang="pt-BR" sz="2000" dirty="0" smtClean="0">
              <a:latin typeface="+mn-lt"/>
            </a:endParaRPr>
          </a:p>
          <a:p>
            <a:pPr algn="just">
              <a:buNone/>
            </a:pPr>
            <a:r>
              <a:rPr lang="pt-BR" sz="2000" b="1" dirty="0" smtClean="0">
                <a:latin typeface="+mn-lt"/>
              </a:rPr>
              <a:t>Outras ferramentas de análise e solução de problemas: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pt-BR" sz="2000" dirty="0" smtClean="0">
                <a:latin typeface="+mn-lt"/>
              </a:rPr>
              <a:t>Princípio de </a:t>
            </a:r>
            <a:r>
              <a:rPr lang="pt-BR" sz="2000" dirty="0" err="1" smtClean="0">
                <a:latin typeface="+mn-lt"/>
              </a:rPr>
              <a:t>Pareto</a:t>
            </a:r>
            <a:endParaRPr lang="pt-BR" sz="2000" dirty="0" smtClean="0">
              <a:latin typeface="+mn-lt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pt-BR" sz="2000" dirty="0" smtClean="0">
                <a:latin typeface="+mn-lt"/>
              </a:rPr>
              <a:t>Diagrama de </a:t>
            </a:r>
            <a:r>
              <a:rPr lang="pt-BR" sz="2000" dirty="0" err="1" smtClean="0">
                <a:latin typeface="+mn-lt"/>
              </a:rPr>
              <a:t>Ishikawa</a:t>
            </a:r>
            <a:endParaRPr lang="pt-BR" sz="2000" dirty="0" smtClean="0">
              <a:latin typeface="+mn-lt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pt-BR" sz="2000" dirty="0" smtClean="0">
                <a:latin typeface="+mn-lt"/>
              </a:rPr>
              <a:t>Matriz GUT (Gravidade – Urgência – Tendência)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pt-BR" sz="2000" dirty="0" smtClean="0">
                <a:latin typeface="+mn-lt"/>
              </a:rPr>
              <a:t>Os 5 Porquês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pt-BR" sz="2000" dirty="0" smtClean="0">
                <a:latin typeface="+mn-lt"/>
              </a:rPr>
              <a:t>REI – Matriz de Prioridade</a:t>
            </a:r>
          </a:p>
          <a:p>
            <a:pPr algn="just">
              <a:buNone/>
            </a:pPr>
            <a:endParaRPr lang="pt-BR" sz="2000" dirty="0" smtClean="0">
              <a:latin typeface="+mn-lt"/>
            </a:endParaRPr>
          </a:p>
        </p:txBody>
      </p:sp>
      <p:sp>
        <p:nvSpPr>
          <p:cNvPr id="187" name="Google Shape;187;p19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/>
          </a:p>
        </p:txBody>
      </p:sp>
      <p:pic>
        <p:nvPicPr>
          <p:cNvPr id="29" name="Imagem 28">
            <a:extLst>
              <a:ext uri="{FF2B5EF4-FFF2-40B4-BE49-F238E27FC236}">
                <a16:creationId xmlns:a16="http://schemas.microsoft.com/office/drawing/2014/main" xmlns="" id="{6BFAC9FF-8994-43B4-B576-E1DBFC07E4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3011" b="91115" l="8159" r="91797">
                        <a14:foregroundMark x1="25011" y1="61970" x2="25011" y2="61970"/>
                        <a14:foregroundMark x1="16407" y1="73123" x2="16407" y2="73123"/>
                        <a14:foregroundMark x1="23718" y1="71710" x2="23718" y2="71710"/>
                        <a14:foregroundMark x1="31074" y1="71413" x2="31074" y2="71413"/>
                        <a14:foregroundMark x1="34329" y1="71487" x2="34329" y2="71487"/>
                        <a14:foregroundMark x1="40125" y1="71859" x2="40125" y2="71859"/>
                        <a14:foregroundMark x1="46099" y1="71859" x2="46099" y2="71859"/>
                        <a14:foregroundMark x1="52162" y1="71004" x2="52162" y2="71004"/>
                        <a14:foregroundMark x1="57245" y1="71227" x2="57245" y2="71227"/>
                        <a14:foregroundMark x1="60232" y1="71227" x2="60232" y2="71227"/>
                        <a14:foregroundMark x1="67900" y1="71152" x2="67900" y2="71152"/>
                        <a14:foregroundMark x1="73874" y1="71152" x2="73874" y2="71152"/>
                        <a14:foregroundMark x1="80651" y1="71152" x2="80651" y2="71152"/>
                        <a14:foregroundMark x1="15158" y1="77807" x2="15158" y2="77807"/>
                        <a14:foregroundMark x1="18591" y1="77881" x2="18591" y2="77881"/>
                        <a14:foregroundMark x1="24209" y1="78253" x2="24209" y2="78253"/>
                        <a14:foregroundMark x1="31164" y1="79182" x2="31164" y2="79182"/>
                        <a14:foregroundMark x1="36781" y1="79554" x2="36781" y2="79554"/>
                        <a14:foregroundMark x1="43201" y1="79926" x2="43201" y2="79926"/>
                        <a14:foregroundMark x1="49710" y1="79851" x2="49710" y2="79851"/>
                        <a14:foregroundMark x1="57601" y1="80074" x2="57601" y2="80074"/>
                        <a14:foregroundMark x1="63486" y1="79777" x2="63486" y2="79777"/>
                        <a14:foregroundMark x1="70531" y1="80149" x2="70531" y2="80149"/>
                        <a14:foregroundMark x1="76951" y1="80223" x2="76951" y2="80223"/>
                        <a14:foregroundMark x1="83549" y1="80223" x2="83549" y2="80223"/>
                        <a14:foregroundMark x1="14311" y1="87175" x2="14311" y2="87175"/>
                        <a14:foregroundMark x1="16942" y1="86952" x2="16942" y2="86952"/>
                        <a14:foregroundMark x1="25279" y1="86877" x2="25279" y2="86877"/>
                        <a14:foregroundMark x1="30807" y1="87026" x2="30807" y2="87026"/>
                        <a14:foregroundMark x1="36335" y1="87100" x2="36335" y2="87100"/>
                        <a14:foregroundMark x1="42577" y1="87249" x2="42577" y2="87249"/>
                        <a14:foregroundMark x1="50334" y1="88216" x2="50334" y2="88216"/>
                        <a14:foregroundMark x1="56977" y1="87323" x2="56977" y2="87323"/>
                        <a14:foregroundMark x1="64735" y1="87398" x2="64735" y2="87398"/>
                        <a14:foregroundMark x1="70441" y1="87323" x2="70441" y2="87323"/>
                        <a14:foregroundMark x1="77753" y1="87323" x2="77753" y2="87323"/>
                        <a14:foregroundMark x1="84307" y1="87472" x2="84307" y2="87472"/>
                        <a14:backgroundMark x1="47258" y1="71078" x2="47258" y2="71078"/>
                        <a14:backgroundMark x1="61926" y1="71933" x2="61926" y2="71933"/>
                        <a14:backgroundMark x1="68524" y1="71933" x2="68524" y2="71933"/>
                        <a14:backgroundMark x1="76148" y1="72082" x2="76148" y2="72082"/>
                        <a14:backgroundMark x1="26884" y1="80149" x2="26884" y2="80149"/>
                        <a14:backgroundMark x1="38654" y1="78885" x2="38654" y2="78885"/>
                        <a14:backgroundMark x1="44984" y1="79851" x2="44984" y2="79851"/>
                        <a14:backgroundMark x1="59206" y1="79033" x2="59206" y2="79033"/>
                        <a14:backgroundMark x1="72537" y1="78885" x2="72537" y2="78885"/>
                        <a14:backgroundMark x1="78600" y1="80074" x2="78600" y2="80074"/>
                        <a14:backgroundMark x1="12350" y1="87993" x2="12350" y2="87993"/>
                        <a14:backgroundMark x1="26884" y1="87249" x2="26884" y2="87249"/>
                        <a14:backgroundMark x1="38297" y1="87249" x2="38297" y2="87249"/>
                        <a14:backgroundMark x1="52073" y1="88067" x2="52073" y2="88067"/>
                        <a14:backgroundMark x1="65938" y1="86989" x2="65938" y2="86989"/>
                        <a14:backgroundMark x1="66117" y1="88996" x2="66117" y2="889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83010" y="-20538"/>
            <a:ext cx="513326" cy="615627"/>
          </a:xfrm>
          <a:prstGeom prst="rect">
            <a:avLst/>
          </a:prstGeom>
        </p:spPr>
      </p:pic>
      <p:pic>
        <p:nvPicPr>
          <p:cNvPr id="30" name="Picture 4" descr="https://trello-attachments.s3.amazonaws.com/5c3772562a3d78641fd6677c/5d6eb422f8bffe28c764c0da/298035a3098b857f550360c0fea5b847/Proplan_2019_UFRPE.png"/>
          <p:cNvPicPr>
            <a:picLocks noChangeAspect="1" noChangeArrowheads="1"/>
          </p:cNvPicPr>
          <p:nvPr/>
        </p:nvPicPr>
        <p:blipFill>
          <a:blip r:embed="rId5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7704454" y="90274"/>
            <a:ext cx="1332042" cy="3932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6"/>
          <p:cNvSpPr txBox="1">
            <a:spLocks noGrp="1"/>
          </p:cNvSpPr>
          <p:nvPr>
            <p:ph type="ctrTitle"/>
          </p:nvPr>
        </p:nvSpPr>
        <p:spPr>
          <a:xfrm>
            <a:off x="4113600" y="2143122"/>
            <a:ext cx="4850888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 smtClean="0"/>
              <a:t>Análise Pestal</a:t>
            </a:r>
            <a:endParaRPr sz="4400" dirty="0"/>
          </a:p>
        </p:txBody>
      </p:sp>
      <p:sp>
        <p:nvSpPr>
          <p:cNvPr id="148" name="Google Shape;148;p16"/>
          <p:cNvSpPr txBox="1"/>
          <p:nvPr/>
        </p:nvSpPr>
        <p:spPr>
          <a:xfrm>
            <a:off x="0" y="503350"/>
            <a:ext cx="3471300" cy="381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0" dirty="0" smtClean="0">
                <a:solidFill>
                  <a:srgbClr val="18637B"/>
                </a:solidFill>
                <a:latin typeface="Roboto Slab"/>
                <a:ea typeface="Roboto Slab"/>
                <a:cs typeface="Roboto Slab"/>
                <a:sym typeface="Roboto Slab"/>
              </a:rPr>
              <a:t>2</a:t>
            </a:r>
            <a:endParaRPr sz="20000" dirty="0">
              <a:solidFill>
                <a:srgbClr val="18637B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149" name="Google Shape;149;p16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/>
          </a:p>
        </p:txBody>
      </p:sp>
      <p:pic>
        <p:nvPicPr>
          <p:cNvPr id="6" name="Picture 4" descr="https://trello-attachments.s3.amazonaws.com/5c3772562a3d78641fd6677c/5d6eb422f8bffe28c764c0da/298035a3098b857f550360c0fea5b847/Proplan_2019_UFRPE.png"/>
          <p:cNvPicPr>
            <a:picLocks noChangeAspect="1" noChangeArrowheads="1"/>
          </p:cNvPicPr>
          <p:nvPr/>
        </p:nvPicPr>
        <p:blipFill>
          <a:blip r:embed="rId3" cstate="print"/>
          <a:srcRect l="18142" r="67574" b="54442"/>
          <a:stretch>
            <a:fillRect/>
          </a:stretch>
        </p:blipFill>
        <p:spPr bwMode="auto">
          <a:xfrm>
            <a:off x="4139952" y="1491630"/>
            <a:ext cx="841228" cy="792088"/>
          </a:xfrm>
          <a:prstGeom prst="rect">
            <a:avLst/>
          </a:prstGeom>
          <a:noFill/>
        </p:spPr>
      </p:pic>
      <p:pic>
        <p:nvPicPr>
          <p:cNvPr id="14" name="Imagem 13">
            <a:extLst>
              <a:ext uri="{FF2B5EF4-FFF2-40B4-BE49-F238E27FC236}">
                <a16:creationId xmlns="" xmlns:a16="http://schemas.microsoft.com/office/drawing/2014/main" id="{6BFAC9FF-8994-43B4-B576-E1DBFC07E4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3011" b="91115" l="8159" r="91797">
                        <a14:foregroundMark x1="25011" y1="61970" x2="25011" y2="61970"/>
                        <a14:foregroundMark x1="16407" y1="73123" x2="16407" y2="73123"/>
                        <a14:foregroundMark x1="23718" y1="71710" x2="23718" y2="71710"/>
                        <a14:foregroundMark x1="31074" y1="71413" x2="31074" y2="71413"/>
                        <a14:foregroundMark x1="34329" y1="71487" x2="34329" y2="71487"/>
                        <a14:foregroundMark x1="40125" y1="71859" x2="40125" y2="71859"/>
                        <a14:foregroundMark x1="46099" y1="71859" x2="46099" y2="71859"/>
                        <a14:foregroundMark x1="52162" y1="71004" x2="52162" y2="71004"/>
                        <a14:foregroundMark x1="57245" y1="71227" x2="57245" y2="71227"/>
                        <a14:foregroundMark x1="60232" y1="71227" x2="60232" y2="71227"/>
                        <a14:foregroundMark x1="67900" y1="71152" x2="67900" y2="71152"/>
                        <a14:foregroundMark x1="73874" y1="71152" x2="73874" y2="71152"/>
                        <a14:foregroundMark x1="80651" y1="71152" x2="80651" y2="71152"/>
                        <a14:foregroundMark x1="15158" y1="77807" x2="15158" y2="77807"/>
                        <a14:foregroundMark x1="18591" y1="77881" x2="18591" y2="77881"/>
                        <a14:foregroundMark x1="24209" y1="78253" x2="24209" y2="78253"/>
                        <a14:foregroundMark x1="31164" y1="79182" x2="31164" y2="79182"/>
                        <a14:foregroundMark x1="36781" y1="79554" x2="36781" y2="79554"/>
                        <a14:foregroundMark x1="43201" y1="79926" x2="43201" y2="79926"/>
                        <a14:foregroundMark x1="49710" y1="79851" x2="49710" y2="79851"/>
                        <a14:foregroundMark x1="57601" y1="80074" x2="57601" y2="80074"/>
                        <a14:foregroundMark x1="63486" y1="79777" x2="63486" y2="79777"/>
                        <a14:foregroundMark x1="70531" y1="80149" x2="70531" y2="80149"/>
                        <a14:foregroundMark x1="76951" y1="80223" x2="76951" y2="80223"/>
                        <a14:foregroundMark x1="83549" y1="80223" x2="83549" y2="80223"/>
                        <a14:foregroundMark x1="14311" y1="87175" x2="14311" y2="87175"/>
                        <a14:foregroundMark x1="16942" y1="86952" x2="16942" y2="86952"/>
                        <a14:foregroundMark x1="25279" y1="86877" x2="25279" y2="86877"/>
                        <a14:foregroundMark x1="30807" y1="87026" x2="30807" y2="87026"/>
                        <a14:foregroundMark x1="36335" y1="87100" x2="36335" y2="87100"/>
                        <a14:foregroundMark x1="42577" y1="87249" x2="42577" y2="87249"/>
                        <a14:foregroundMark x1="50334" y1="88216" x2="50334" y2="88216"/>
                        <a14:foregroundMark x1="56977" y1="87323" x2="56977" y2="87323"/>
                        <a14:foregroundMark x1="64735" y1="87398" x2="64735" y2="87398"/>
                        <a14:foregroundMark x1="70441" y1="87323" x2="70441" y2="87323"/>
                        <a14:foregroundMark x1="77753" y1="87323" x2="77753" y2="87323"/>
                        <a14:foregroundMark x1="84307" y1="87472" x2="84307" y2="87472"/>
                        <a14:backgroundMark x1="47258" y1="71078" x2="47258" y2="71078"/>
                        <a14:backgroundMark x1="61926" y1="71933" x2="61926" y2="71933"/>
                        <a14:backgroundMark x1="68524" y1="71933" x2="68524" y2="71933"/>
                        <a14:backgroundMark x1="76148" y1="72082" x2="76148" y2="72082"/>
                        <a14:backgroundMark x1="26884" y1="80149" x2="26884" y2="80149"/>
                        <a14:backgroundMark x1="38654" y1="78885" x2="38654" y2="78885"/>
                        <a14:backgroundMark x1="44984" y1="79851" x2="44984" y2="79851"/>
                        <a14:backgroundMark x1="59206" y1="79033" x2="59206" y2="79033"/>
                        <a14:backgroundMark x1="72537" y1="78885" x2="72537" y2="78885"/>
                        <a14:backgroundMark x1="78600" y1="80074" x2="78600" y2="80074"/>
                        <a14:backgroundMark x1="12350" y1="87993" x2="12350" y2="87993"/>
                        <a14:backgroundMark x1="26884" y1="87249" x2="26884" y2="87249"/>
                        <a14:backgroundMark x1="38297" y1="87249" x2="38297" y2="87249"/>
                        <a14:backgroundMark x1="52073" y1="88067" x2="52073" y2="88067"/>
                        <a14:backgroundMark x1="65938" y1="86989" x2="65938" y2="86989"/>
                        <a14:backgroundMark x1="66117" y1="88996" x2="66117" y2="889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010" y="-20538"/>
            <a:ext cx="513326" cy="615627"/>
          </a:xfrm>
          <a:prstGeom prst="rect">
            <a:avLst/>
          </a:prstGeom>
        </p:spPr>
      </p:pic>
      <p:pic>
        <p:nvPicPr>
          <p:cNvPr id="15" name="Picture 4" descr="https://trello-attachments.s3.amazonaws.com/5c3772562a3d78641fd6677c/5d6eb422f8bffe28c764c0da/298035a3098b857f550360c0fea5b847/Proplan_2019_UFRPE.png"/>
          <p:cNvPicPr>
            <a:picLocks noChangeAspect="1" noChangeArrowheads="1"/>
          </p:cNvPicPr>
          <p:nvPr/>
        </p:nvPicPr>
        <p:blipFill>
          <a:blip r:embed="rId6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7704454" y="90274"/>
            <a:ext cx="1332042" cy="3932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9"/>
          <p:cNvSpPr txBox="1">
            <a:spLocks noGrp="1"/>
          </p:cNvSpPr>
          <p:nvPr>
            <p:ph type="ctrTitle" idx="4294967295"/>
          </p:nvPr>
        </p:nvSpPr>
        <p:spPr>
          <a:xfrm>
            <a:off x="685800" y="115806"/>
            <a:ext cx="7990656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smtClean="0">
                <a:solidFill>
                  <a:srgbClr val="94BF6E"/>
                </a:solidFill>
              </a:rPr>
              <a:t>Análise PESTAL</a:t>
            </a:r>
            <a:endParaRPr sz="4000" dirty="0">
              <a:solidFill>
                <a:srgbClr val="94BF6E"/>
              </a:solidFill>
            </a:endParaRPr>
          </a:p>
        </p:txBody>
      </p:sp>
      <p:sp>
        <p:nvSpPr>
          <p:cNvPr id="175" name="Google Shape;175;p19"/>
          <p:cNvSpPr txBox="1">
            <a:spLocks noGrp="1"/>
          </p:cNvSpPr>
          <p:nvPr>
            <p:ph type="subTitle" idx="4294967295"/>
          </p:nvPr>
        </p:nvSpPr>
        <p:spPr>
          <a:xfrm>
            <a:off x="755576" y="2500312"/>
            <a:ext cx="7920880" cy="93781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pt-BR" sz="1800" dirty="0" smtClean="0">
                <a:latin typeface="+mn-lt"/>
              </a:rPr>
              <a:t>Permite investigar o ambiente externo à organização, a partir de 6 perspectivas: </a:t>
            </a:r>
            <a:r>
              <a:rPr lang="pt-BR" sz="1800" b="1" dirty="0" smtClean="0">
                <a:latin typeface="+mn-lt"/>
              </a:rPr>
              <a:t>política, econômica, social, tecnológica, ambiental e legal.</a:t>
            </a:r>
            <a:r>
              <a:rPr lang="pt-BR" sz="1800" dirty="0" smtClean="0">
                <a:latin typeface="+mn-lt"/>
              </a:rPr>
              <a:t>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pt-BR" sz="1800" smtClean="0">
                <a:latin typeface="+mn-lt"/>
              </a:rPr>
              <a:t>A perspectiva política </a:t>
            </a:r>
            <a:r>
              <a:rPr lang="pt-BR" sz="1800" dirty="0" smtClean="0">
                <a:latin typeface="+mn-lt"/>
              </a:rPr>
              <a:t>ressalta o papel dos governos, a </a:t>
            </a:r>
            <a:r>
              <a:rPr lang="pt-BR" sz="1800" smtClean="0">
                <a:latin typeface="+mn-lt"/>
              </a:rPr>
              <a:t>economia indica os </a:t>
            </a:r>
            <a:r>
              <a:rPr lang="pt-BR" sz="1800" dirty="0" smtClean="0">
                <a:latin typeface="+mn-lt"/>
              </a:rPr>
              <a:t>fatores macroeconômicos, as influências sociais incluem mudanças culturais e demográficas, as influências tecnológicas se referem a inovações</a:t>
            </a:r>
            <a:r>
              <a:rPr lang="pt-BR" sz="1800" smtClean="0">
                <a:latin typeface="+mn-lt"/>
              </a:rPr>
              <a:t>, a perspectiva ambiental diz </a:t>
            </a:r>
            <a:r>
              <a:rPr lang="pt-BR" sz="1800" dirty="0" smtClean="0">
                <a:latin typeface="+mn-lt"/>
              </a:rPr>
              <a:t>respeito especialmente a </a:t>
            </a:r>
            <a:r>
              <a:rPr lang="pt-BR" sz="1800" smtClean="0">
                <a:latin typeface="+mn-lt"/>
              </a:rPr>
              <a:t>questões de sustentabilidade e ecológicas </a:t>
            </a:r>
            <a:r>
              <a:rPr lang="pt-BR" sz="1800" dirty="0" smtClean="0">
                <a:latin typeface="+mn-lt"/>
              </a:rPr>
              <a:t>e, </a:t>
            </a:r>
            <a:r>
              <a:rPr lang="pt-BR" sz="1800" smtClean="0">
                <a:latin typeface="+mn-lt"/>
              </a:rPr>
              <a:t>a perspectiva da legislação </a:t>
            </a:r>
            <a:r>
              <a:rPr lang="pt-BR" sz="1800" dirty="0" smtClean="0">
                <a:latin typeface="+mn-lt"/>
              </a:rPr>
              <a:t>abrange impedimentos ou mudanças legislativas.</a:t>
            </a:r>
          </a:p>
          <a:p>
            <a:pPr algn="just">
              <a:buNone/>
            </a:pPr>
            <a:endParaRPr lang="pt-BR" sz="1800" dirty="0" smtClean="0">
              <a:latin typeface="+mn-lt"/>
            </a:endParaRPr>
          </a:p>
        </p:txBody>
      </p:sp>
      <p:sp>
        <p:nvSpPr>
          <p:cNvPr id="187" name="Google Shape;187;p19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/>
          </a:p>
        </p:txBody>
      </p:sp>
      <p:pic>
        <p:nvPicPr>
          <p:cNvPr id="29" name="Imagem 28">
            <a:extLst>
              <a:ext uri="{FF2B5EF4-FFF2-40B4-BE49-F238E27FC236}">
                <a16:creationId xmlns:a16="http://schemas.microsoft.com/office/drawing/2014/main" xmlns="" id="{6BFAC9FF-8994-43B4-B576-E1DBFC07E4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3011" b="91115" l="8159" r="91797">
                        <a14:foregroundMark x1="25011" y1="61970" x2="25011" y2="61970"/>
                        <a14:foregroundMark x1="16407" y1="73123" x2="16407" y2="73123"/>
                        <a14:foregroundMark x1="23718" y1="71710" x2="23718" y2="71710"/>
                        <a14:foregroundMark x1="31074" y1="71413" x2="31074" y2="71413"/>
                        <a14:foregroundMark x1="34329" y1="71487" x2="34329" y2="71487"/>
                        <a14:foregroundMark x1="40125" y1="71859" x2="40125" y2="71859"/>
                        <a14:foregroundMark x1="46099" y1="71859" x2="46099" y2="71859"/>
                        <a14:foregroundMark x1="52162" y1="71004" x2="52162" y2="71004"/>
                        <a14:foregroundMark x1="57245" y1="71227" x2="57245" y2="71227"/>
                        <a14:foregroundMark x1="60232" y1="71227" x2="60232" y2="71227"/>
                        <a14:foregroundMark x1="67900" y1="71152" x2="67900" y2="71152"/>
                        <a14:foregroundMark x1="73874" y1="71152" x2="73874" y2="71152"/>
                        <a14:foregroundMark x1="80651" y1="71152" x2="80651" y2="71152"/>
                        <a14:foregroundMark x1="15158" y1="77807" x2="15158" y2="77807"/>
                        <a14:foregroundMark x1="18591" y1="77881" x2="18591" y2="77881"/>
                        <a14:foregroundMark x1="24209" y1="78253" x2="24209" y2="78253"/>
                        <a14:foregroundMark x1="31164" y1="79182" x2="31164" y2="79182"/>
                        <a14:foregroundMark x1="36781" y1="79554" x2="36781" y2="79554"/>
                        <a14:foregroundMark x1="43201" y1="79926" x2="43201" y2="79926"/>
                        <a14:foregroundMark x1="49710" y1="79851" x2="49710" y2="79851"/>
                        <a14:foregroundMark x1="57601" y1="80074" x2="57601" y2="80074"/>
                        <a14:foregroundMark x1="63486" y1="79777" x2="63486" y2="79777"/>
                        <a14:foregroundMark x1="70531" y1="80149" x2="70531" y2="80149"/>
                        <a14:foregroundMark x1="76951" y1="80223" x2="76951" y2="80223"/>
                        <a14:foregroundMark x1="83549" y1="80223" x2="83549" y2="80223"/>
                        <a14:foregroundMark x1="14311" y1="87175" x2="14311" y2="87175"/>
                        <a14:foregroundMark x1="16942" y1="86952" x2="16942" y2="86952"/>
                        <a14:foregroundMark x1="25279" y1="86877" x2="25279" y2="86877"/>
                        <a14:foregroundMark x1="30807" y1="87026" x2="30807" y2="87026"/>
                        <a14:foregroundMark x1="36335" y1="87100" x2="36335" y2="87100"/>
                        <a14:foregroundMark x1="42577" y1="87249" x2="42577" y2="87249"/>
                        <a14:foregroundMark x1="50334" y1="88216" x2="50334" y2="88216"/>
                        <a14:foregroundMark x1="56977" y1="87323" x2="56977" y2="87323"/>
                        <a14:foregroundMark x1="64735" y1="87398" x2="64735" y2="87398"/>
                        <a14:foregroundMark x1="70441" y1="87323" x2="70441" y2="87323"/>
                        <a14:foregroundMark x1="77753" y1="87323" x2="77753" y2="87323"/>
                        <a14:foregroundMark x1="84307" y1="87472" x2="84307" y2="87472"/>
                        <a14:backgroundMark x1="47258" y1="71078" x2="47258" y2="71078"/>
                        <a14:backgroundMark x1="61926" y1="71933" x2="61926" y2="71933"/>
                        <a14:backgroundMark x1="68524" y1="71933" x2="68524" y2="71933"/>
                        <a14:backgroundMark x1="76148" y1="72082" x2="76148" y2="72082"/>
                        <a14:backgroundMark x1="26884" y1="80149" x2="26884" y2="80149"/>
                        <a14:backgroundMark x1="38654" y1="78885" x2="38654" y2="78885"/>
                        <a14:backgroundMark x1="44984" y1="79851" x2="44984" y2="79851"/>
                        <a14:backgroundMark x1="59206" y1="79033" x2="59206" y2="79033"/>
                        <a14:backgroundMark x1="72537" y1="78885" x2="72537" y2="78885"/>
                        <a14:backgroundMark x1="78600" y1="80074" x2="78600" y2="80074"/>
                        <a14:backgroundMark x1="12350" y1="87993" x2="12350" y2="87993"/>
                        <a14:backgroundMark x1="26884" y1="87249" x2="26884" y2="87249"/>
                        <a14:backgroundMark x1="38297" y1="87249" x2="38297" y2="87249"/>
                        <a14:backgroundMark x1="52073" y1="88067" x2="52073" y2="88067"/>
                        <a14:backgroundMark x1="65938" y1="86989" x2="65938" y2="86989"/>
                        <a14:backgroundMark x1="66117" y1="88996" x2="66117" y2="889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83010" y="-20538"/>
            <a:ext cx="513326" cy="615627"/>
          </a:xfrm>
          <a:prstGeom prst="rect">
            <a:avLst/>
          </a:prstGeom>
        </p:spPr>
      </p:pic>
      <p:pic>
        <p:nvPicPr>
          <p:cNvPr id="30" name="Picture 4" descr="https://trello-attachments.s3.amazonaws.com/5c3772562a3d78641fd6677c/5d6eb422f8bffe28c764c0da/298035a3098b857f550360c0fea5b847/Proplan_2019_UFRPE.png"/>
          <p:cNvPicPr>
            <a:picLocks noChangeAspect="1" noChangeArrowheads="1"/>
          </p:cNvPicPr>
          <p:nvPr/>
        </p:nvPicPr>
        <p:blipFill>
          <a:blip r:embed="rId5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7704454" y="90274"/>
            <a:ext cx="1332042" cy="393244"/>
          </a:xfrm>
          <a:prstGeom prst="rect">
            <a:avLst/>
          </a:prstGeom>
          <a:noFill/>
        </p:spPr>
      </p:pic>
      <p:sp>
        <p:nvSpPr>
          <p:cNvPr id="7" name="CaixaDeTexto 6"/>
          <p:cNvSpPr txBox="1"/>
          <p:nvPr/>
        </p:nvSpPr>
        <p:spPr>
          <a:xfrm>
            <a:off x="6072198" y="4643452"/>
            <a:ext cx="25003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dirty="0" smtClean="0">
                <a:solidFill>
                  <a:sysClr val="windowText" lastClr="000000"/>
                </a:solidFill>
                <a:hlinkClick r:id="rId6"/>
              </a:rPr>
              <a:t>Capítulo 5 – Análise de Cenários e tendências contemporâneas</a:t>
            </a:r>
            <a:endParaRPr lang="pt-BR" sz="1000" dirty="0">
              <a:solidFill>
                <a:sysClr val="windowText" lastClr="0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43636" y="4214824"/>
            <a:ext cx="200025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/>
          <a:srcRect b="30768"/>
          <a:stretch>
            <a:fillRect/>
          </a:stretch>
        </p:blipFill>
        <p:spPr bwMode="auto">
          <a:xfrm>
            <a:off x="8143900" y="4214824"/>
            <a:ext cx="464338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6"/>
          <p:cNvSpPr txBox="1">
            <a:spLocks noGrp="1"/>
          </p:cNvSpPr>
          <p:nvPr>
            <p:ph type="ctrTitle"/>
          </p:nvPr>
        </p:nvSpPr>
        <p:spPr>
          <a:xfrm>
            <a:off x="4113600" y="2143122"/>
            <a:ext cx="4850888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 smtClean="0"/>
              <a:t>Matriz SWOT </a:t>
            </a:r>
            <a:endParaRPr sz="4400" dirty="0"/>
          </a:p>
        </p:txBody>
      </p:sp>
      <p:sp>
        <p:nvSpPr>
          <p:cNvPr id="148" name="Google Shape;148;p16"/>
          <p:cNvSpPr txBox="1"/>
          <p:nvPr/>
        </p:nvSpPr>
        <p:spPr>
          <a:xfrm>
            <a:off x="0" y="503350"/>
            <a:ext cx="3471300" cy="381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0" dirty="0" smtClean="0">
                <a:solidFill>
                  <a:srgbClr val="18637B"/>
                </a:solidFill>
                <a:latin typeface="Roboto Slab"/>
                <a:ea typeface="Roboto Slab"/>
                <a:cs typeface="Roboto Slab"/>
                <a:sym typeface="Roboto Slab"/>
              </a:rPr>
              <a:t>3</a:t>
            </a:r>
            <a:endParaRPr sz="20000" dirty="0">
              <a:solidFill>
                <a:srgbClr val="18637B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149" name="Google Shape;149;p16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/>
          </a:p>
        </p:txBody>
      </p:sp>
      <p:pic>
        <p:nvPicPr>
          <p:cNvPr id="6" name="Picture 4" descr="https://trello-attachments.s3.amazonaws.com/5c3772562a3d78641fd6677c/5d6eb422f8bffe28c764c0da/298035a3098b857f550360c0fea5b847/Proplan_2019_UFRPE.png"/>
          <p:cNvPicPr>
            <a:picLocks noChangeAspect="1" noChangeArrowheads="1"/>
          </p:cNvPicPr>
          <p:nvPr/>
        </p:nvPicPr>
        <p:blipFill>
          <a:blip r:embed="rId3" cstate="print"/>
          <a:srcRect l="18142" r="67574" b="54442"/>
          <a:stretch>
            <a:fillRect/>
          </a:stretch>
        </p:blipFill>
        <p:spPr bwMode="auto">
          <a:xfrm>
            <a:off x="4139952" y="1491630"/>
            <a:ext cx="841228" cy="792088"/>
          </a:xfrm>
          <a:prstGeom prst="rect">
            <a:avLst/>
          </a:prstGeom>
          <a:noFill/>
        </p:spPr>
      </p:pic>
      <p:pic>
        <p:nvPicPr>
          <p:cNvPr id="14" name="Imagem 13">
            <a:extLst>
              <a:ext uri="{FF2B5EF4-FFF2-40B4-BE49-F238E27FC236}">
                <a16:creationId xmlns="" xmlns:a16="http://schemas.microsoft.com/office/drawing/2014/main" id="{6BFAC9FF-8994-43B4-B576-E1DBFC07E4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3011" b="91115" l="8159" r="91797">
                        <a14:foregroundMark x1="25011" y1="61970" x2="25011" y2="61970"/>
                        <a14:foregroundMark x1="16407" y1="73123" x2="16407" y2="73123"/>
                        <a14:foregroundMark x1="23718" y1="71710" x2="23718" y2="71710"/>
                        <a14:foregroundMark x1="31074" y1="71413" x2="31074" y2="71413"/>
                        <a14:foregroundMark x1="34329" y1="71487" x2="34329" y2="71487"/>
                        <a14:foregroundMark x1="40125" y1="71859" x2="40125" y2="71859"/>
                        <a14:foregroundMark x1="46099" y1="71859" x2="46099" y2="71859"/>
                        <a14:foregroundMark x1="52162" y1="71004" x2="52162" y2="71004"/>
                        <a14:foregroundMark x1="57245" y1="71227" x2="57245" y2="71227"/>
                        <a14:foregroundMark x1="60232" y1="71227" x2="60232" y2="71227"/>
                        <a14:foregroundMark x1="67900" y1="71152" x2="67900" y2="71152"/>
                        <a14:foregroundMark x1="73874" y1="71152" x2="73874" y2="71152"/>
                        <a14:foregroundMark x1="80651" y1="71152" x2="80651" y2="71152"/>
                        <a14:foregroundMark x1="15158" y1="77807" x2="15158" y2="77807"/>
                        <a14:foregroundMark x1="18591" y1="77881" x2="18591" y2="77881"/>
                        <a14:foregroundMark x1="24209" y1="78253" x2="24209" y2="78253"/>
                        <a14:foregroundMark x1="31164" y1="79182" x2="31164" y2="79182"/>
                        <a14:foregroundMark x1="36781" y1="79554" x2="36781" y2="79554"/>
                        <a14:foregroundMark x1="43201" y1="79926" x2="43201" y2="79926"/>
                        <a14:foregroundMark x1="49710" y1="79851" x2="49710" y2="79851"/>
                        <a14:foregroundMark x1="57601" y1="80074" x2="57601" y2="80074"/>
                        <a14:foregroundMark x1="63486" y1="79777" x2="63486" y2="79777"/>
                        <a14:foregroundMark x1="70531" y1="80149" x2="70531" y2="80149"/>
                        <a14:foregroundMark x1="76951" y1="80223" x2="76951" y2="80223"/>
                        <a14:foregroundMark x1="83549" y1="80223" x2="83549" y2="80223"/>
                        <a14:foregroundMark x1="14311" y1="87175" x2="14311" y2="87175"/>
                        <a14:foregroundMark x1="16942" y1="86952" x2="16942" y2="86952"/>
                        <a14:foregroundMark x1="25279" y1="86877" x2="25279" y2="86877"/>
                        <a14:foregroundMark x1="30807" y1="87026" x2="30807" y2="87026"/>
                        <a14:foregroundMark x1="36335" y1="87100" x2="36335" y2="87100"/>
                        <a14:foregroundMark x1="42577" y1="87249" x2="42577" y2="87249"/>
                        <a14:foregroundMark x1="50334" y1="88216" x2="50334" y2="88216"/>
                        <a14:foregroundMark x1="56977" y1="87323" x2="56977" y2="87323"/>
                        <a14:foregroundMark x1="64735" y1="87398" x2="64735" y2="87398"/>
                        <a14:foregroundMark x1="70441" y1="87323" x2="70441" y2="87323"/>
                        <a14:foregroundMark x1="77753" y1="87323" x2="77753" y2="87323"/>
                        <a14:foregroundMark x1="84307" y1="87472" x2="84307" y2="87472"/>
                        <a14:backgroundMark x1="47258" y1="71078" x2="47258" y2="71078"/>
                        <a14:backgroundMark x1="61926" y1="71933" x2="61926" y2="71933"/>
                        <a14:backgroundMark x1="68524" y1="71933" x2="68524" y2="71933"/>
                        <a14:backgroundMark x1="76148" y1="72082" x2="76148" y2="72082"/>
                        <a14:backgroundMark x1="26884" y1="80149" x2="26884" y2="80149"/>
                        <a14:backgroundMark x1="38654" y1="78885" x2="38654" y2="78885"/>
                        <a14:backgroundMark x1="44984" y1="79851" x2="44984" y2="79851"/>
                        <a14:backgroundMark x1="59206" y1="79033" x2="59206" y2="79033"/>
                        <a14:backgroundMark x1="72537" y1="78885" x2="72537" y2="78885"/>
                        <a14:backgroundMark x1="78600" y1="80074" x2="78600" y2="80074"/>
                        <a14:backgroundMark x1="12350" y1="87993" x2="12350" y2="87993"/>
                        <a14:backgroundMark x1="26884" y1="87249" x2="26884" y2="87249"/>
                        <a14:backgroundMark x1="38297" y1="87249" x2="38297" y2="87249"/>
                        <a14:backgroundMark x1="52073" y1="88067" x2="52073" y2="88067"/>
                        <a14:backgroundMark x1="65938" y1="86989" x2="65938" y2="86989"/>
                        <a14:backgroundMark x1="66117" y1="88996" x2="66117" y2="889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010" y="-20538"/>
            <a:ext cx="513326" cy="615627"/>
          </a:xfrm>
          <a:prstGeom prst="rect">
            <a:avLst/>
          </a:prstGeom>
        </p:spPr>
      </p:pic>
      <p:pic>
        <p:nvPicPr>
          <p:cNvPr id="15" name="Picture 4" descr="https://trello-attachments.s3.amazonaws.com/5c3772562a3d78641fd6677c/5d6eb422f8bffe28c764c0da/298035a3098b857f550360c0fea5b847/Proplan_2019_UFRPE.png"/>
          <p:cNvPicPr>
            <a:picLocks noChangeAspect="1" noChangeArrowheads="1"/>
          </p:cNvPicPr>
          <p:nvPr/>
        </p:nvPicPr>
        <p:blipFill>
          <a:blip r:embed="rId6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7704454" y="90274"/>
            <a:ext cx="1332042" cy="3932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arwick template">
  <a:themeElements>
    <a:clrScheme name="Custom 347">
      <a:dk1>
        <a:srgbClr val="114454"/>
      </a:dk1>
      <a:lt1>
        <a:srgbClr val="FFFFFF"/>
      </a:lt1>
      <a:dk2>
        <a:srgbClr val="5F6C70"/>
      </a:dk2>
      <a:lt2>
        <a:srgbClr val="CED5D8"/>
      </a:lt2>
      <a:accent1>
        <a:srgbClr val="114454"/>
      </a:accent1>
      <a:accent2>
        <a:srgbClr val="18637B"/>
      </a:accent2>
      <a:accent3>
        <a:srgbClr val="0F3D38"/>
      </a:accent3>
      <a:accent4>
        <a:srgbClr val="2E6E4B"/>
      </a:accent4>
      <a:accent5>
        <a:srgbClr val="3B8D61"/>
      </a:accent5>
      <a:accent6>
        <a:srgbClr val="94BF6E"/>
      </a:accent6>
      <a:hlink>
        <a:srgbClr val="114454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6041</TotalTime>
  <Words>1307</Words>
  <Application>Microsoft Office PowerPoint</Application>
  <PresentationFormat>Apresentação na tela (16:9)</PresentationFormat>
  <Paragraphs>272</Paragraphs>
  <Slides>26</Slides>
  <Notes>24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26</vt:i4>
      </vt:variant>
    </vt:vector>
  </HeadingPairs>
  <TitlesOfParts>
    <vt:vector size="32" baseType="lpstr">
      <vt:lpstr>Arial</vt:lpstr>
      <vt:lpstr>Roboto Slab</vt:lpstr>
      <vt:lpstr>Sarala</vt:lpstr>
      <vt:lpstr>Nixie One</vt:lpstr>
      <vt:lpstr>Wingdings</vt:lpstr>
      <vt:lpstr>Warwick template</vt:lpstr>
      <vt:lpstr>Planejamento Estratégico Análise Ambiental  </vt:lpstr>
      <vt:lpstr>Processo</vt:lpstr>
      <vt:lpstr>Agenda</vt:lpstr>
      <vt:lpstr>Contextualização</vt:lpstr>
      <vt:lpstr>Análise Ambiental</vt:lpstr>
      <vt:lpstr>Ferramentas e Técnicas</vt:lpstr>
      <vt:lpstr>Análise Pestal</vt:lpstr>
      <vt:lpstr>Análise PESTAL</vt:lpstr>
      <vt:lpstr>Matriz SWOT </vt:lpstr>
      <vt:lpstr>Matriz SWOT</vt:lpstr>
      <vt:lpstr>Matriz SWOT</vt:lpstr>
      <vt:lpstr>Matriz SWOT – Amb. Interno (exemplos)</vt:lpstr>
      <vt:lpstr>Matriz SWOT – Amb. Externo (exemplos)</vt:lpstr>
      <vt:lpstr>Slide 14</vt:lpstr>
      <vt:lpstr>Dicas para construção da SWOT</vt:lpstr>
      <vt:lpstr>Avaliações externas e Autoavaliação</vt:lpstr>
      <vt:lpstr>Slide 17</vt:lpstr>
      <vt:lpstr>Outras ferramentas de análise e solução de problemas</vt:lpstr>
      <vt:lpstr>Princípio de Pareto</vt:lpstr>
      <vt:lpstr>Diagrama de Ishikawa </vt:lpstr>
      <vt:lpstr>Matriz GUT (Gravidade – Urgência – Tendência)</vt:lpstr>
      <vt:lpstr>Matriz GUT (Gravidade – Urgência – Tendência)</vt:lpstr>
      <vt:lpstr>Os 5 Porquês</vt:lpstr>
      <vt:lpstr>REI – Matriz de prioridade</vt:lpstr>
      <vt:lpstr>Diagnósticos</vt:lpstr>
      <vt:lpstr>Slide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Joana</dc:creator>
  <cp:lastModifiedBy>Roger</cp:lastModifiedBy>
  <cp:revision>233</cp:revision>
  <dcterms:modified xsi:type="dcterms:W3CDTF">2022-01-25T16:26:02Z</dcterms:modified>
</cp:coreProperties>
</file>