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8" r:id="rId3"/>
    <p:sldId id="268" r:id="rId4"/>
    <p:sldId id="300" r:id="rId5"/>
    <p:sldId id="290" r:id="rId6"/>
    <p:sldId id="301" r:id="rId7"/>
    <p:sldId id="321" r:id="rId8"/>
    <p:sldId id="291" r:id="rId9"/>
    <p:sldId id="302" r:id="rId10"/>
    <p:sldId id="303" r:id="rId11"/>
    <p:sldId id="317" r:id="rId12"/>
    <p:sldId id="322" r:id="rId13"/>
    <p:sldId id="306" r:id="rId14"/>
    <p:sldId id="307" r:id="rId15"/>
    <p:sldId id="308" r:id="rId16"/>
    <p:sldId id="318" r:id="rId17"/>
    <p:sldId id="323" r:id="rId18"/>
    <p:sldId id="311" r:id="rId19"/>
    <p:sldId id="312" r:id="rId20"/>
    <p:sldId id="313" r:id="rId21"/>
    <p:sldId id="319" r:id="rId22"/>
    <p:sldId id="320" r:id="rId23"/>
    <p:sldId id="28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ixie One" panose="020B0604020202020204" charset="0"/>
      <p:regular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D45"/>
    <a:srgbClr val="18637B"/>
    <a:srgbClr val="165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598" autoAdjust="0"/>
  </p:normalViewPr>
  <p:slideViewPr>
    <p:cSldViewPr>
      <p:cViewPr varScale="1">
        <p:scale>
          <a:sx n="103" d="100"/>
          <a:sy n="103" d="100"/>
        </p:scale>
        <p:origin x="67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72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89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97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97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96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790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41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5800" y="592860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109;p13">
            <a:extLst>
              <a:ext uri="{FF2B5EF4-FFF2-40B4-BE49-F238E27FC236}">
                <a16:creationId xmlns:a16="http://schemas.microsoft.com/office/drawing/2014/main" id="{CE3F3DA6-35C4-4DF9-A199-974E5AA280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Estratégico</a:t>
            </a:r>
            <a:br>
              <a:rPr lang="en" sz="2800" dirty="0"/>
            </a:br>
            <a:r>
              <a:rPr lang="pt-BR" sz="2000" b="0" dirty="0"/>
              <a:t>Identidade Organizacional</a:t>
            </a:r>
            <a:br>
              <a:rPr lang="en" sz="2800" dirty="0"/>
            </a:b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Missão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755576" y="2427734"/>
            <a:ext cx="1512168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PPG em Biociência Animal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155397"/>
            <a:ext cx="151216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sz="1800" dirty="0"/>
          </a:p>
          <a:p>
            <a:r>
              <a:rPr lang="pt-BR" sz="1800" dirty="0">
                <a:solidFill>
                  <a:schemeClr val="accent3"/>
                </a:solidFill>
              </a:rPr>
              <a:t>DADM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2427734"/>
            <a:ext cx="619268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</a:rPr>
              <a:t>Formar profissionais de Excelência em Biociência animal para atuar em ensino e pesquisa com uma visão multidisciplinar, gerando inovação e inserção social com base nas demandas Nacionais e Internacionais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1155397"/>
            <a:ext cx="6192688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600" dirty="0"/>
              <a:t>Viabilizar a produção e a socialização de conhecimentos relacionados à área de administração, objetivando a formação de profissionais que contribuam para a construção de uma sociedade justa, igualitária e sustentável.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71803" y="3977070"/>
            <a:ext cx="151216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</a:rPr>
              <a:t>Delogs</a:t>
            </a:r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3977069"/>
            <a:ext cx="619268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800" dirty="0">
                <a:solidFill>
                  <a:schemeClr val="bg1"/>
                </a:solidFill>
              </a:rPr>
              <a:t>Garantir o funcionamento efetivo da instituição, por meio da promoção integrada de operações logísticas e serviços essenciais.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139262"/>
            <a:ext cx="8064896" cy="3913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Missão </a:t>
            </a:r>
            <a:r>
              <a:rPr lang="pt-BR" sz="5400" dirty="0">
                <a:solidFill>
                  <a:srgbClr val="94BF6E"/>
                </a:solidFill>
              </a:rPr>
              <a:t>(dicas)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54967" y="1139263"/>
            <a:ext cx="6746848" cy="16135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6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Perguntas orientadoras: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Qual o intuito da organização que faço parte?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Para quê esta organização (departamento, curso, pró-reitoria) foi criada?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De que forma esta organização atende a sociedade?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A quem a organização se dedica diariamente?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 descr="postit_dica.png">
            <a:extLst>
              <a:ext uri="{FF2B5EF4-FFF2-40B4-BE49-F238E27FC236}">
                <a16:creationId xmlns:a16="http://schemas.microsoft.com/office/drawing/2014/main" id="{343464FF-34A0-441D-A1E5-C4F28F653E0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21137604">
            <a:off x="7343291" y="1098049"/>
            <a:ext cx="1207722" cy="1217189"/>
          </a:xfrm>
          <a:prstGeom prst="rect">
            <a:avLst/>
          </a:prstGeom>
        </p:spPr>
      </p:pic>
      <p:sp>
        <p:nvSpPr>
          <p:cNvPr id="11" name="Espaço Reservado para Conteúdo 17">
            <a:extLst>
              <a:ext uri="{FF2B5EF4-FFF2-40B4-BE49-F238E27FC236}">
                <a16:creationId xmlns:a16="http://schemas.microsoft.com/office/drawing/2014/main" id="{D0CD6B6E-DB28-4F42-BD5C-A1D78AD98336}"/>
              </a:ext>
            </a:extLst>
          </p:cNvPr>
          <p:cNvSpPr txBox="1">
            <a:spLocks/>
          </p:cNvSpPr>
          <p:nvPr/>
        </p:nvSpPr>
        <p:spPr>
          <a:xfrm>
            <a:off x="755576" y="2869477"/>
            <a:ext cx="6746848" cy="136815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 promover a discussão: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Comece com palavras-chave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Crie rascunhos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Discuta em reuniões on</a:t>
            </a:r>
            <a:r>
              <a:rPr lang="pt-BR" sz="2000" dirty="0">
                <a:solidFill>
                  <a:srgbClr val="114454"/>
                </a:solidFill>
                <a:latin typeface="+mn-lt"/>
              </a:rPr>
              <a:t>line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Utilize documentos compartilhados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EE88869-27BC-4014-BE74-4E1E8FB9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3" y="4214824"/>
            <a:ext cx="519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696712-5171-4EC7-AD00-F6512D38C62B}"/>
              </a:ext>
            </a:extLst>
          </p:cNvPr>
          <p:cNvSpPr txBox="1"/>
          <p:nvPr/>
        </p:nvSpPr>
        <p:spPr>
          <a:xfrm>
            <a:off x="1071537" y="467197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Ferramentas do Google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A051404-5E63-40C8-8960-850795E7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1" y="4214824"/>
            <a:ext cx="66198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0E9EF2D-E17B-459F-AB05-CED3A856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214824"/>
            <a:ext cx="785818" cy="7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108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Visão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21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Visão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8208912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Entende-se como a definição da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condição futura 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que se almeja alcançar </a:t>
            </a:r>
          </a:p>
          <a:p>
            <a:pPr algn="just"/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A Visão deve ser construída para um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horizonte de tempo predefinido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Uma visão bem definida deve ser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motivadora e inspiradora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, porém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factível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.</a:t>
            </a:r>
          </a:p>
          <a:p>
            <a:pPr algn="just"/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É fundamental que a visão seja sempre revista;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Visão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55576" y="1803469"/>
            <a:ext cx="15121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UFRPE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5576" y="3114007"/>
            <a:ext cx="151216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PROPLAN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3149453"/>
            <a:ext cx="619268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800" dirty="0">
                <a:solidFill>
                  <a:schemeClr val="bg1"/>
                </a:solidFill>
              </a:rPr>
              <a:t>2025 – Ser reconhecida como indutora das práticas de gestão estratégica com foco em resultados.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11760" y="1803469"/>
            <a:ext cx="619268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800" dirty="0">
                <a:solidFill>
                  <a:schemeClr val="bg1"/>
                </a:solidFill>
              </a:rPr>
              <a:t>2030 – Destacar-se, nacional e internacionalmente, pelo protagonismo e pela responsabilidade no enfrentamento dos desafios e diante das transformações da universidade pública.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Visão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755576" y="2427734"/>
            <a:ext cx="151216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1800" dirty="0" err="1">
                <a:solidFill>
                  <a:schemeClr val="bg1"/>
                </a:solidFill>
              </a:rPr>
              <a:t>Progepe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155397"/>
            <a:ext cx="151216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pt-BR" sz="1800" dirty="0"/>
              <a:t>PADR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2427734"/>
            <a:ext cx="619268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2025 - Ser reconhecida pela excelência na promoção das melhores práticas de gestão de pessoas.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1155397"/>
            <a:ext cx="619268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2025 – Consolidar-se como Programa de Pós-graduação em Gestão e Desenvolvimento no âmbito regional e ampliar a inserção nacional e internacional até 2025.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3723878"/>
            <a:ext cx="151216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err="1">
                <a:solidFill>
                  <a:schemeClr val="bg1"/>
                </a:solidFill>
              </a:rPr>
              <a:t>UAEADTec</a:t>
            </a:r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3723878"/>
            <a:ext cx="619268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800" dirty="0">
                <a:solidFill>
                  <a:schemeClr val="bg1"/>
                </a:solidFill>
              </a:rPr>
              <a:t>2025 - Consolidar-se como Unidade Acadêmica de Educação a Distância e Tecnologia promotora de formação, qualificação e inovação na UFRPE.		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139262"/>
            <a:ext cx="8064896" cy="3913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Visão </a:t>
            </a:r>
            <a:r>
              <a:rPr lang="pt-BR" sz="5400" dirty="0">
                <a:solidFill>
                  <a:srgbClr val="94BF6E"/>
                </a:solidFill>
              </a:rPr>
              <a:t>(dicas)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54967" y="1139263"/>
            <a:ext cx="6746848" cy="172051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Perguntas orientadoras: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Qual condição futura almeja-se alcançar?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 a organização gostaria de ser reconhecida?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Que nova característica gostaria de desenvolver?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sz="2000" b="1" dirty="0">
              <a:solidFill>
                <a:schemeClr val="accent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b="1" dirty="0">
                <a:solidFill>
                  <a:schemeClr val="accent1"/>
                </a:solidFill>
              </a:rPr>
              <a:t>Meta Ambiciosa + Nicho de Atuação + Período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Construa uma visão factível!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 descr="postit_dica.png">
            <a:extLst>
              <a:ext uri="{FF2B5EF4-FFF2-40B4-BE49-F238E27FC236}">
                <a16:creationId xmlns:a16="http://schemas.microsoft.com/office/drawing/2014/main" id="{343464FF-34A0-441D-A1E5-C4F28F653E0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21137604">
            <a:off x="7392576" y="1096617"/>
            <a:ext cx="1207722" cy="1217189"/>
          </a:xfrm>
          <a:prstGeom prst="rect">
            <a:avLst/>
          </a:prstGeom>
        </p:spPr>
      </p:pic>
      <p:sp>
        <p:nvSpPr>
          <p:cNvPr id="11" name="Espaço Reservado para Conteúdo 17">
            <a:extLst>
              <a:ext uri="{FF2B5EF4-FFF2-40B4-BE49-F238E27FC236}">
                <a16:creationId xmlns:a16="http://schemas.microsoft.com/office/drawing/2014/main" id="{D0CD6B6E-DB28-4F42-BD5C-A1D78AD98336}"/>
              </a:ext>
            </a:extLst>
          </p:cNvPr>
          <p:cNvSpPr txBox="1">
            <a:spLocks/>
          </p:cNvSpPr>
          <p:nvPr/>
        </p:nvSpPr>
        <p:spPr>
          <a:xfrm>
            <a:off x="683568" y="2815335"/>
            <a:ext cx="6746848" cy="136815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 promover a discussão: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Comece com palavras-chave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Crie rascunhos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Discuta em reuniões on</a:t>
            </a:r>
            <a:r>
              <a:rPr lang="pt-BR" sz="2000" dirty="0">
                <a:solidFill>
                  <a:srgbClr val="114454"/>
                </a:solidFill>
                <a:latin typeface="+mn-lt"/>
              </a:rPr>
              <a:t>line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Utilize documentos compartilhados (ex.: google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docs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)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7F3CA79-4750-4AEC-827E-FF8B9E6E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3" y="4214824"/>
            <a:ext cx="519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E9F164-93CD-4A7F-ADC5-4F248B6911AF}"/>
              </a:ext>
            </a:extLst>
          </p:cNvPr>
          <p:cNvSpPr txBox="1"/>
          <p:nvPr/>
        </p:nvSpPr>
        <p:spPr>
          <a:xfrm>
            <a:off x="1071537" y="467197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Ferramentas do Google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C1E42B4-636A-40DA-B81E-45B02367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1" y="4214824"/>
            <a:ext cx="66198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6E09016-B686-4FD6-A96D-043394C2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214824"/>
            <a:ext cx="785818" cy="7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554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Valores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46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Valores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8208912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Conjunto de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princípios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norteadores e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orientadores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de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conduta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na organização.</a:t>
            </a:r>
          </a:p>
          <a:p>
            <a:pPr algn="just"/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São as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virtudes esperadas 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por todos que fazem a instituição;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Representam as crenças mais fundamentais da instituição e são demonstrados, diariamente, a partir do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comportamento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do seu pessoal;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algn="just"/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Podem ser características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já existentes 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na organização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ou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que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ainda não foram desenvolvidas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.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Valores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56387" y="1350275"/>
            <a:ext cx="15121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UFRPE</a:t>
            </a: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2811581"/>
            <a:ext cx="15121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PROPLAN</a:t>
            </a: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2811581"/>
            <a:ext cx="619268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800" dirty="0">
                <a:solidFill>
                  <a:schemeClr val="bg1"/>
                </a:solidFill>
              </a:rPr>
              <a:t>Cooperação – Eficiência – Comunicação e Transparência – Melhoria Contínua – Comportamento Ético – Impessoalidade – Capacidade de Adaptação – Sustentabilidade – Liderança – Foco nos Resultados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12571" y="1350275"/>
            <a:ext cx="619268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</a:rPr>
              <a:t>Autonomia | Integridade | Diálogo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</a:rPr>
              <a:t> Transparência | Inovação | Inclusão | Respeito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</a:rPr>
              <a:t>à diversidade e aos saberes populares | Equidade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</a:rPr>
              <a:t>Ética | Sustentabilidade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2F724D-6465-44E6-A436-75D3016BA706}"/>
              </a:ext>
            </a:extLst>
          </p:cNvPr>
          <p:cNvSpPr txBox="1"/>
          <p:nvPr/>
        </p:nvSpPr>
        <p:spPr>
          <a:xfrm>
            <a:off x="2771800" y="163564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1. Identidade Organizacional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2AE00D2-EF2C-40EB-99EE-54BF02C48F83}"/>
              </a:ext>
            </a:extLst>
          </p:cNvPr>
          <p:cNvSpPr txBox="1"/>
          <p:nvPr/>
        </p:nvSpPr>
        <p:spPr>
          <a:xfrm>
            <a:off x="5008511" y="170589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1"/>
                </a:solidFill>
              </a:rPr>
              <a:t>4. Valores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DA0092-0EDF-4F7C-983D-6548E2007925}"/>
              </a:ext>
            </a:extLst>
          </p:cNvPr>
          <p:cNvSpPr txBox="1"/>
          <p:nvPr/>
        </p:nvSpPr>
        <p:spPr>
          <a:xfrm>
            <a:off x="5126581" y="2672636"/>
            <a:ext cx="221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1"/>
                </a:solidFill>
              </a:rPr>
              <a:t>5. Contatos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70EC2A-3EBB-40F1-8B34-A8CADC9E31D8}"/>
              </a:ext>
            </a:extLst>
          </p:cNvPr>
          <p:cNvSpPr txBox="1"/>
          <p:nvPr/>
        </p:nvSpPr>
        <p:spPr>
          <a:xfrm>
            <a:off x="2785075" y="3736072"/>
            <a:ext cx="194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1"/>
                </a:solidFill>
              </a:rPr>
              <a:t>3. Visão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A9B5C91-F91D-49F7-B238-F84685A84B45}"/>
              </a:ext>
            </a:extLst>
          </p:cNvPr>
          <p:cNvSpPr txBox="1"/>
          <p:nvPr/>
        </p:nvSpPr>
        <p:spPr>
          <a:xfrm>
            <a:off x="2899278" y="2745576"/>
            <a:ext cx="183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1"/>
                </a:solidFill>
              </a:rPr>
              <a:t>2. Missão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Valores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755576" y="2163509"/>
            <a:ext cx="151216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DADM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155397"/>
            <a:ext cx="151216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sz="1800" dirty="0"/>
          </a:p>
          <a:p>
            <a:r>
              <a:rPr lang="pt-BR" sz="1800" dirty="0"/>
              <a:t>DB</a:t>
            </a:r>
          </a:p>
          <a:p>
            <a:endParaRPr lang="pt-BR" sz="1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2163509"/>
            <a:ext cx="619268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Ética – Transparência – Sustentabilidade – Cooperação – Comprometimento – Inclusão - Inovação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1155397"/>
            <a:ext cx="619268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800" dirty="0"/>
              <a:t>Respeito – Sustentabilidade – Empatia – Comprometimento – Ética – Inclusão – Transparência – Perseverança – Colaboração.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2931790"/>
            <a:ext cx="15121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DZ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2931790"/>
            <a:ext cx="619268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1800" dirty="0">
                <a:solidFill>
                  <a:schemeClr val="bg1"/>
                </a:solidFill>
              </a:rPr>
              <a:t>Ética – Cooperação – Comprometimento – </a:t>
            </a:r>
            <a:r>
              <a:rPr lang="pt-BR" sz="1800" dirty="0" err="1">
                <a:solidFill>
                  <a:schemeClr val="bg1"/>
                </a:solidFill>
              </a:rPr>
              <a:t>Resiliência</a:t>
            </a:r>
            <a:r>
              <a:rPr lang="pt-BR" sz="1800" dirty="0">
                <a:solidFill>
                  <a:schemeClr val="bg1"/>
                </a:solidFill>
              </a:rPr>
              <a:t> – Transparência – Visão de sustentabilidade – Equanimidade – Comunicação – Eficiência – Melhoria contínua no ensino, pesquisa, extensão e gestão.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139262"/>
            <a:ext cx="8064896" cy="3913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Valores </a:t>
            </a:r>
            <a:r>
              <a:rPr lang="pt-BR" sz="5400" dirty="0">
                <a:solidFill>
                  <a:srgbClr val="94BF6E"/>
                </a:solidFill>
              </a:rPr>
              <a:t>(dicas)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54967" y="1139263"/>
            <a:ext cx="6746848" cy="1614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6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Perguntas orientadoras: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Quais as melhores características da equipe?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Que características a organização precisa desenvolver?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Quais as formas de comportamento ideais para a organização?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sz="1600" b="1" dirty="0">
              <a:solidFill>
                <a:schemeClr val="accent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600" b="1" dirty="0">
                <a:solidFill>
                  <a:schemeClr val="accent1"/>
                </a:solidFill>
              </a:rPr>
              <a:t>Evite estabelecer Valores por puro modismo.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 descr="postit_dica.png">
            <a:extLst>
              <a:ext uri="{FF2B5EF4-FFF2-40B4-BE49-F238E27FC236}">
                <a16:creationId xmlns:a16="http://schemas.microsoft.com/office/drawing/2014/main" id="{343464FF-34A0-441D-A1E5-C4F28F653E0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21137604">
            <a:off x="7392576" y="1096617"/>
            <a:ext cx="1207722" cy="1217189"/>
          </a:xfrm>
          <a:prstGeom prst="rect">
            <a:avLst/>
          </a:prstGeom>
        </p:spPr>
      </p:pic>
      <p:sp>
        <p:nvSpPr>
          <p:cNvPr id="11" name="Espaço Reservado para Conteúdo 17">
            <a:extLst>
              <a:ext uri="{FF2B5EF4-FFF2-40B4-BE49-F238E27FC236}">
                <a16:creationId xmlns:a16="http://schemas.microsoft.com/office/drawing/2014/main" id="{D0CD6B6E-DB28-4F42-BD5C-A1D78AD98336}"/>
              </a:ext>
            </a:extLst>
          </p:cNvPr>
          <p:cNvSpPr txBox="1">
            <a:spLocks/>
          </p:cNvSpPr>
          <p:nvPr/>
        </p:nvSpPr>
        <p:spPr>
          <a:xfrm>
            <a:off x="683568" y="2754213"/>
            <a:ext cx="6746848" cy="15457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 promover a discussão: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sym typeface="Arial"/>
              </a:rPr>
              <a:t>Comece com palavras-chave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Crie rascunhos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Arial"/>
                <a:cs typeface="Arial"/>
              </a:rPr>
              <a:t>Discuta em reuniões on</a:t>
            </a:r>
            <a:r>
              <a:rPr lang="pt-BR" sz="2000" dirty="0">
                <a:solidFill>
                  <a:srgbClr val="114454"/>
                </a:solidFill>
                <a:latin typeface="+mn-lt"/>
              </a:rPr>
              <a:t>line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Utilize documentos compartilhados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49BDAB0-B433-4699-85A5-D810C82A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3" y="4214824"/>
            <a:ext cx="519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F591A00-D652-4164-94B5-FBF350D7D81C}"/>
              </a:ext>
            </a:extLst>
          </p:cNvPr>
          <p:cNvSpPr txBox="1"/>
          <p:nvPr/>
        </p:nvSpPr>
        <p:spPr>
          <a:xfrm>
            <a:off x="1071537" y="467197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Ferramentas do Google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21272E22-ED38-49F8-9749-27699F2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1" y="4214824"/>
            <a:ext cx="661987" cy="7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72403B27-85BF-4196-98DC-2CF04563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214824"/>
            <a:ext cx="785818" cy="7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831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94BF6E"/>
                </a:solidFill>
              </a:rPr>
              <a:t>Identidade  Organizacional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/>
          <a:srcRect l="14943" t="29531" r="14218" b="40938"/>
          <a:stretch>
            <a:fillRect/>
          </a:stretch>
        </p:blipFill>
        <p:spPr bwMode="auto">
          <a:xfrm>
            <a:off x="396652" y="1707654"/>
            <a:ext cx="8568952" cy="20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8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:a16="http://schemas.microsoft.com/office/drawing/2014/main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4057"/>
                </a:solidFill>
              </a:rPr>
              <a:t>Processo  de Planejamento Estratégico 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 l="13282" t="29531" r="11451" b="16329"/>
          <a:stretch>
            <a:fillRect/>
          </a:stretch>
        </p:blipFill>
        <p:spPr bwMode="auto">
          <a:xfrm>
            <a:off x="683568" y="1203598"/>
            <a:ext cx="8064896" cy="326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30005B7-B8FE-455E-9403-E2727B0AA0F3}"/>
              </a:ext>
            </a:extLst>
          </p:cNvPr>
          <p:cNvSpPr/>
          <p:nvPr/>
        </p:nvSpPr>
        <p:spPr>
          <a:xfrm>
            <a:off x="1259632" y="1275606"/>
            <a:ext cx="15841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794B58-A017-42E1-9FE1-C9BE2901123D}"/>
              </a:ext>
            </a:extLst>
          </p:cNvPr>
          <p:cNvSpPr txBox="1"/>
          <p:nvPr/>
        </p:nvSpPr>
        <p:spPr>
          <a:xfrm>
            <a:off x="3740685" y="4786328"/>
            <a:ext cx="5331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Prático do Planejamento Estratégico na UFRPE (UFRPE, 2020)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Identidade Organizacional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94BF6E"/>
                </a:solidFill>
              </a:rPr>
              <a:t>Identidade  Organizacional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755576" y="1419622"/>
            <a:ext cx="792088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+mn-lt"/>
              </a:rPr>
              <a:t>A identidade organizacional distingue a organização das demais, indicando suas particularidades, suas intenções e sua atuação específica.  É representada pelo conjunto entre Missão, Visão e Valores Organizacionais.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/>
          <a:srcRect l="14943" t="29531" r="14218" b="40938"/>
          <a:stretch>
            <a:fillRect/>
          </a:stretch>
        </p:blipFill>
        <p:spPr bwMode="auto">
          <a:xfrm>
            <a:off x="395536" y="2715766"/>
            <a:ext cx="8568952" cy="20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5806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94BF6E"/>
                </a:solidFill>
              </a:rPr>
              <a:t>Identidade  Organizacional</a:t>
            </a:r>
            <a:endParaRPr sz="4000" dirty="0">
              <a:solidFill>
                <a:srgbClr val="94BF6E"/>
              </a:solidFill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4294967295"/>
          </p:nvPr>
        </p:nvSpPr>
        <p:spPr>
          <a:xfrm>
            <a:off x="1677075" y="1247832"/>
            <a:ext cx="3888432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pt-BR" sz="1600" dirty="0">
                <a:latin typeface="+mn-lt"/>
              </a:rPr>
              <a:t>É a razão de ser da organização. </a:t>
            </a:r>
            <a:r>
              <a:rPr lang="pt-BR" sz="1600" b="1" dirty="0">
                <a:latin typeface="+mn-lt"/>
              </a:rPr>
              <a:t>Qual o propósito de existência?</a:t>
            </a: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grpSp>
        <p:nvGrpSpPr>
          <p:cNvPr id="2" name="Agrupar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pSpPr/>
          <p:nvPr/>
        </p:nvGrpSpPr>
        <p:grpSpPr>
          <a:xfrm>
            <a:off x="452939" y="1247832"/>
            <a:ext cx="914400" cy="1079014"/>
            <a:chOff x="0" y="0"/>
            <a:chExt cx="914400" cy="1079014"/>
          </a:xfrm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00000000-0008-0000-0200-00000108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BD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00000000-0008-0000-0200-00000208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85775"/>
              <a:ext cx="836126" cy="59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DD6E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600" b="1" i="0" u="none" strike="noStrike" baseline="0">
                  <a:solidFill>
                    <a:srgbClr val="1F4E79"/>
                  </a:solidFill>
                  <a:latin typeface="Calibri"/>
                  <a:cs typeface="Calibri"/>
                </a:rPr>
                <a:t>Missão </a:t>
              </a:r>
            </a:p>
            <a:p>
              <a:pPr algn="l" rtl="0">
                <a:defRPr sz="1000"/>
              </a:pPr>
              <a:endParaRPr lang="pt-BR" sz="1600" b="1" i="0" u="none" strike="noStrike" baseline="0">
                <a:solidFill>
                  <a:srgbClr val="1F4E79"/>
                </a:solidFill>
                <a:latin typeface="Calibri"/>
                <a:cs typeface="Calibri"/>
              </a:endParaRPr>
            </a:p>
          </p:txBody>
        </p:sp>
        <p:pic>
          <p:nvPicPr>
            <p:cNvPr id="27" name="Imagem 26" descr="Passion Icons - Free Download, PNG and SVG">
              <a:extLst>
                <a:ext uri="{FF2B5EF4-FFF2-40B4-BE49-F238E27FC236}">
                  <a16:creationId xmlns:a16="http://schemas.microsoft.com/office/drawing/2014/main" id="{00000000-0008-0000-0200-000008000000}"/>
                </a:ext>
              </a:extLst>
            </p:cNvPr>
            <p:cNvPicPr/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7650" y="104775"/>
              <a:ext cx="425450" cy="419100"/>
            </a:xfrm>
            <a:prstGeom prst="rect">
              <a:avLst/>
            </a:prstGeom>
            <a:noFill/>
          </p:spPr>
        </p:pic>
      </p:grpSp>
      <p:grpSp>
        <p:nvGrpSpPr>
          <p:cNvPr id="3" name="Agrupar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pSpPr/>
          <p:nvPr/>
        </p:nvGrpSpPr>
        <p:grpSpPr>
          <a:xfrm>
            <a:off x="452939" y="2399960"/>
            <a:ext cx="988526" cy="1107589"/>
            <a:chOff x="0" y="0"/>
            <a:chExt cx="988526" cy="1107589"/>
          </a:xfrm>
        </p:grpSpPr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00000000-0008-0000-0200-00000F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BD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00000000-0008-0000-0200-00001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14350"/>
              <a:ext cx="836126" cy="59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DD6E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600" b="1" i="0" u="none" strike="noStrike" baseline="0">
                  <a:solidFill>
                    <a:srgbClr val="1F4E79"/>
                  </a:solidFill>
                  <a:latin typeface="Calibri"/>
                  <a:cs typeface="Calibri"/>
                </a:rPr>
                <a:t>Visão </a:t>
              </a:r>
            </a:p>
            <a:p>
              <a:pPr algn="l" rtl="0">
                <a:defRPr sz="1000"/>
              </a:pPr>
              <a:endParaRPr lang="pt-BR" sz="1600" b="1" i="0" u="none" strike="noStrike" baseline="0">
                <a:solidFill>
                  <a:srgbClr val="1F4E79"/>
                </a:solidFill>
                <a:latin typeface="Calibri"/>
                <a:cs typeface="Calibri"/>
              </a:endParaRPr>
            </a:p>
          </p:txBody>
        </p:sp>
        <p:pic>
          <p:nvPicPr>
            <p:cNvPr id="33" name="Imagem 32" descr="Eyes face makeup red eye see vision icon - Business App Enjoy">
              <a:extLst>
                <a:ext uri="{FF2B5EF4-FFF2-40B4-BE49-F238E27FC236}">
                  <a16:creationId xmlns:a16="http://schemas.microsoft.com/office/drawing/2014/main" id="{00000000-0008-0000-0200-000011000000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9550" y="114300"/>
              <a:ext cx="501650" cy="482600"/>
            </a:xfrm>
            <a:prstGeom prst="rect">
              <a:avLst/>
            </a:prstGeom>
            <a:noFill/>
          </p:spPr>
        </p:pic>
      </p:grpSp>
      <p:grpSp>
        <p:nvGrpSpPr>
          <p:cNvPr id="4" name="Agrupar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pSpPr/>
          <p:nvPr/>
        </p:nvGrpSpPr>
        <p:grpSpPr>
          <a:xfrm>
            <a:off x="452939" y="3874050"/>
            <a:ext cx="914400" cy="1079014"/>
            <a:chOff x="0" y="0"/>
            <a:chExt cx="914400" cy="1079014"/>
          </a:xfrm>
        </p:grpSpPr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00000000-0008-0000-0200-000015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BD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00000000-0008-0000-0200-000016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" y="485775"/>
              <a:ext cx="836126" cy="59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DD6E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600" b="1" i="0" u="none" strike="noStrike" baseline="0">
                  <a:solidFill>
                    <a:srgbClr val="1F4E79"/>
                  </a:solidFill>
                  <a:latin typeface="Calibri"/>
                  <a:cs typeface="Calibri"/>
                </a:rPr>
                <a:t>Valores </a:t>
              </a:r>
            </a:p>
            <a:p>
              <a:pPr algn="l" rtl="0">
                <a:defRPr sz="1000"/>
              </a:pPr>
              <a:endParaRPr lang="pt-BR" sz="1600" b="1" i="0" u="none" strike="noStrike" baseline="0">
                <a:solidFill>
                  <a:srgbClr val="1F4E79"/>
                </a:solidFill>
                <a:latin typeface="Calibri"/>
                <a:cs typeface="Calibri"/>
              </a:endParaRPr>
            </a:p>
          </p:txBody>
        </p:sp>
        <p:pic>
          <p:nvPicPr>
            <p:cNvPr id="37" name="Imagem 36" descr="Values-Icon - Mobili Office">
              <a:extLst>
                <a:ext uri="{FF2B5EF4-FFF2-40B4-BE49-F238E27FC236}">
                  <a16:creationId xmlns:a16="http://schemas.microsoft.com/office/drawing/2014/main" id="{00000000-0008-0000-0200-000017000000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0025" y="180975"/>
              <a:ext cx="539750" cy="355600"/>
            </a:xfrm>
            <a:prstGeom prst="rect">
              <a:avLst/>
            </a:prstGeom>
            <a:noFill/>
          </p:spPr>
        </p:pic>
      </p:grpSp>
      <p:sp>
        <p:nvSpPr>
          <p:cNvPr id="38" name="Google Shape;175;p19"/>
          <p:cNvSpPr txBox="1">
            <a:spLocks/>
          </p:cNvSpPr>
          <p:nvPr/>
        </p:nvSpPr>
        <p:spPr>
          <a:xfrm>
            <a:off x="1677075" y="2434717"/>
            <a:ext cx="41764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  <a:buClr>
                <a:srgbClr val="114454"/>
              </a:buClr>
              <a:buSzPts val="3000"/>
            </a:pPr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Expressa a condição futura que a organização deseja atingir, limitada a um determinado período de tempo. </a:t>
            </a:r>
            <a:r>
              <a:rPr lang="pt-BR" sz="16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Onde se quer chegar?</a:t>
            </a:r>
          </a:p>
        </p:txBody>
      </p:sp>
      <p:sp>
        <p:nvSpPr>
          <p:cNvPr id="39" name="Google Shape;175;p19"/>
          <p:cNvSpPr txBox="1">
            <a:spLocks/>
          </p:cNvSpPr>
          <p:nvPr/>
        </p:nvSpPr>
        <p:spPr>
          <a:xfrm>
            <a:off x="1677075" y="3872944"/>
            <a:ext cx="388843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just"/>
            <a:r>
              <a:rPr lang="pt-BR" sz="1600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Norteadores de conduta e comportamento que se esperam dos integrantes da organização. </a:t>
            </a:r>
            <a:r>
              <a:rPr lang="pt-BR" sz="1600" b="1" dirty="0">
                <a:solidFill>
                  <a:srgbClr val="114454"/>
                </a:solidFill>
                <a:latin typeface="+mn-lt"/>
                <a:ea typeface="Nixie One"/>
                <a:cs typeface="Nixie One"/>
                <a:sym typeface="Nixie One"/>
              </a:rPr>
              <a:t>Como as pessoas devem agir?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0E02685-1B50-4AD5-82EF-F31A5446C7DC}"/>
              </a:ext>
            </a:extLst>
          </p:cNvPr>
          <p:cNvSpPr/>
          <p:nvPr/>
        </p:nvSpPr>
        <p:spPr>
          <a:xfrm>
            <a:off x="6104723" y="1387408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Dá sentido de unidade, estabilidade e propósito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41F415A-E062-410E-A585-AF10067C65DA}"/>
              </a:ext>
            </a:extLst>
          </p:cNvPr>
          <p:cNvSpPr/>
          <p:nvPr/>
        </p:nvSpPr>
        <p:spPr>
          <a:xfrm>
            <a:off x="6104723" y="2868477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É o ponto de partida para o processo de planejamento</a:t>
            </a:r>
            <a:endParaRPr lang="pt-BR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Missão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06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2715766"/>
            <a:ext cx="8064896" cy="1584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4BF6E"/>
                </a:solidFill>
              </a:rPr>
              <a:t>Missão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7" name="Espaço Reservado para Conteúdo 17">
            <a:extLst>
              <a:ext uri="{FF2B5EF4-FFF2-40B4-BE49-F238E27FC236}">
                <a16:creationId xmlns:a16="http://schemas.microsoft.com/office/drawing/2014/main" id="{1B012E4D-03AD-4994-A181-BB7E08EA0130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8208912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Descrição sucinta e precisa da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razão de ser 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de uma organização.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Revela a quem a instituição se dedica e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como</a:t>
            </a: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 ela se propõe a </a:t>
            </a:r>
            <a:r>
              <a:rPr lang="pt-BR" sz="2000" b="1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atuar.</a:t>
            </a: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sz="2000" dirty="0">
              <a:solidFill>
                <a:srgbClr val="114454"/>
              </a:solidFill>
              <a:latin typeface="+mn-lt"/>
              <a:ea typeface="Nixie One"/>
              <a:cs typeface="Nixie On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Quanto à sua elaboração, a missão deve:</a:t>
            </a:r>
          </a:p>
          <a:p>
            <a:pPr lvl="7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Transmitir uma mensagem simples, clara e concisa; </a:t>
            </a:r>
          </a:p>
          <a:p>
            <a:pPr lvl="6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Ser atemporal;</a:t>
            </a:r>
          </a:p>
          <a:p>
            <a:pPr lvl="6"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114454"/>
                </a:solidFill>
                <a:latin typeface="+mn-lt"/>
                <a:ea typeface="Nixie One"/>
                <a:cs typeface="Nixie One"/>
              </a:rPr>
              <a:t>Ser fácil de entender e comunicar.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 descr="postit_dica.png">
            <a:extLst>
              <a:ext uri="{FF2B5EF4-FFF2-40B4-BE49-F238E27FC236}">
                <a16:creationId xmlns:a16="http://schemas.microsoft.com/office/drawing/2014/main" id="{77E76396-B27A-4FD9-999B-33249008838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21137604">
            <a:off x="7312455" y="2647231"/>
            <a:ext cx="1207722" cy="1217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20538"/>
            <a:ext cx="799065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94BF6E"/>
                </a:solidFill>
              </a:rPr>
              <a:t>Missão (exemplos)</a:t>
            </a:r>
            <a:endParaRPr sz="54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55576" y="1657712"/>
            <a:ext cx="15121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UFRPE</a:t>
            </a: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2931790"/>
            <a:ext cx="151216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PROPLAN</a:t>
            </a: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2931790"/>
            <a:ext cx="619268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Impulsionar a gestão estratégica fornecendo mecanismos e soluções para planejamento, organização e tomada de decisão eficientes.</a:t>
            </a:r>
            <a:endParaRPr lang="pt-BR" sz="1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11760" y="1657712"/>
            <a:ext cx="619268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Semear conhecimento, inovação e inclusão, por meio de atividades de ensino, pesquisa, extensão e gestão, atenta à complexidade, pluralidade e diversidade dos anseios da sociedade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956</Words>
  <Application>Microsoft Office PowerPoint</Application>
  <PresentationFormat>Apresentação na tela (16:9)</PresentationFormat>
  <Paragraphs>182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Roboto Slab</vt:lpstr>
      <vt:lpstr>Sarala</vt:lpstr>
      <vt:lpstr>Nixie One</vt:lpstr>
      <vt:lpstr>Calibri</vt:lpstr>
      <vt:lpstr>Arial</vt:lpstr>
      <vt:lpstr>Wingdings</vt:lpstr>
      <vt:lpstr>Warwick template</vt:lpstr>
      <vt:lpstr>Planejamento Estratégico Identidade Organizacional  </vt:lpstr>
      <vt:lpstr>Agenda</vt:lpstr>
      <vt:lpstr>Processo  de Planejamento Estratégico </vt:lpstr>
      <vt:lpstr>Identidade Organizacional</vt:lpstr>
      <vt:lpstr>Identidade  Organizacional</vt:lpstr>
      <vt:lpstr>Identidade  Organizacional</vt:lpstr>
      <vt:lpstr>Missão</vt:lpstr>
      <vt:lpstr>Missão</vt:lpstr>
      <vt:lpstr>Missão (exemplos)</vt:lpstr>
      <vt:lpstr>Missão (exemplos)</vt:lpstr>
      <vt:lpstr>Missão (dicas)</vt:lpstr>
      <vt:lpstr>Visão</vt:lpstr>
      <vt:lpstr>Visão</vt:lpstr>
      <vt:lpstr>Visão (exemplos)</vt:lpstr>
      <vt:lpstr>Visão (exemplos)</vt:lpstr>
      <vt:lpstr>Visão (dicas)</vt:lpstr>
      <vt:lpstr>Valores</vt:lpstr>
      <vt:lpstr>Valores</vt:lpstr>
      <vt:lpstr>Valores (exemplos)</vt:lpstr>
      <vt:lpstr>Valores (exemplos)</vt:lpstr>
      <vt:lpstr>Valores (dicas)</vt:lpstr>
      <vt:lpstr>Identidade  Organizacional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Rafael Rodrigues Carvalho</cp:lastModifiedBy>
  <cp:revision>216</cp:revision>
  <dcterms:modified xsi:type="dcterms:W3CDTF">2022-01-19T20:53:49Z</dcterms:modified>
</cp:coreProperties>
</file>