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393" r:id="rId2"/>
    <p:sldId id="324" r:id="rId3"/>
    <p:sldId id="268" r:id="rId4"/>
    <p:sldId id="300" r:id="rId5"/>
    <p:sldId id="363" r:id="rId6"/>
    <p:sldId id="364" r:id="rId7"/>
    <p:sldId id="367" r:id="rId8"/>
    <p:sldId id="329" r:id="rId9"/>
    <p:sldId id="365" r:id="rId10"/>
    <p:sldId id="372" r:id="rId11"/>
    <p:sldId id="378" r:id="rId12"/>
    <p:sldId id="383" r:id="rId13"/>
    <p:sldId id="391" r:id="rId14"/>
    <p:sldId id="384" r:id="rId15"/>
    <p:sldId id="392" r:id="rId16"/>
    <p:sldId id="394" r:id="rId17"/>
    <p:sldId id="389" r:id="rId18"/>
    <p:sldId id="280" r:id="rId19"/>
  </p:sldIdLst>
  <p:sldSz cx="9144000" cy="5143500" type="screen16x9"/>
  <p:notesSz cx="6858000" cy="9144000"/>
  <p:embeddedFontLst>
    <p:embeddedFont>
      <p:font typeface="Nixie One" panose="020B0604020202020204" charset="0"/>
      <p:regular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Slab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8637B"/>
    <a:srgbClr val="CC9900"/>
    <a:srgbClr val="6E9D45"/>
    <a:srgbClr val="99CCFF"/>
    <a:srgbClr val="CC0000"/>
    <a:srgbClr val="800000"/>
    <a:srgbClr val="165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5118" autoAdjust="0"/>
  </p:normalViewPr>
  <p:slideViewPr>
    <p:cSldViewPr>
      <p:cViewPr varScale="1">
        <p:scale>
          <a:sx n="103" d="100"/>
          <a:sy n="103" d="100"/>
        </p:scale>
        <p:origin x="288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d36154fc_19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cd36154fc_19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4800"/>
              <a:buNone/>
              <a:defRPr sz="4800">
                <a:solidFill>
                  <a:srgbClr val="11445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sz="1800" b="1">
                <a:solidFill>
                  <a:srgbClr val="94BF6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4BF6E"/>
              </a:buClr>
              <a:buSzPts val="1800"/>
              <a:buNone/>
              <a:defRPr b="1">
                <a:solidFill>
                  <a:srgbClr val="94BF6E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8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oplan.ufrpe.br/sites/ww2.proplan.ufrpe.br/files/GUIA_PR%C3%81TICO_DE_PLANEJAMENTO_ESTRAT%C3%89GICO_NA_UFRPE_2020_0.pd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oplan.ufrpe.br/br/content/plano-de-desenvolvimento-institucional" TargetMode="Externa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5800" y="592860"/>
            <a:ext cx="1296143" cy="1220429"/>
          </a:xfrm>
          <a:prstGeom prst="rect">
            <a:avLst/>
          </a:prstGeom>
          <a:noFill/>
        </p:spPr>
      </p:pic>
      <p:pic>
        <p:nvPicPr>
          <p:cNvPr id="18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Google Shape;109;p13">
            <a:extLst>
              <a:ext uri="{FF2B5EF4-FFF2-40B4-BE49-F238E27FC236}">
                <a16:creationId xmlns:a16="http://schemas.microsoft.com/office/drawing/2014/main" id="{220ABA59-AC22-42A2-9767-8BAFCA8AF4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3147814"/>
            <a:ext cx="79186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Planejamento Estratégico</a:t>
            </a:r>
            <a:br>
              <a:rPr lang="en" sz="2800" dirty="0"/>
            </a:br>
            <a:r>
              <a:rPr lang="pt-BR" sz="2000" b="0" dirty="0"/>
              <a:t>Objetivos, Indicadores e Metas</a:t>
            </a:r>
            <a:br>
              <a:rPr lang="en" sz="2800" dirty="0"/>
            </a:br>
            <a:br>
              <a:rPr lang="en" sz="2800" dirty="0"/>
            </a:b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7920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Exemplo: UFRPE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285B5C6-A956-4C0C-8550-DD9E3CB67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5129" y="771550"/>
            <a:ext cx="6176368" cy="4179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Indicadores e Metas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3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Indicadores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406037" y="1162235"/>
            <a:ext cx="2987017" cy="1656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É aquilo que </a:t>
            </a:r>
            <a:r>
              <a:rPr lang="pt-BR" sz="2000" b="1" dirty="0">
                <a:solidFill>
                  <a:schemeClr val="tx1"/>
                </a:solidFill>
              </a:rPr>
              <a:t>será medido</a:t>
            </a:r>
            <a:r>
              <a:rPr lang="pt-BR" sz="2000" dirty="0">
                <a:solidFill>
                  <a:schemeClr val="tx1"/>
                </a:solidFill>
              </a:rPr>
              <a:t> para </a:t>
            </a:r>
            <a:r>
              <a:rPr lang="pt-BR" sz="2000" b="1" dirty="0">
                <a:solidFill>
                  <a:schemeClr val="tx1"/>
                </a:solidFill>
              </a:rPr>
              <a:t>avaliar</a:t>
            </a:r>
            <a:r>
              <a:rPr lang="pt-BR" sz="2000" dirty="0">
                <a:solidFill>
                  <a:schemeClr val="tx1"/>
                </a:solidFill>
              </a:rPr>
              <a:t> o </a:t>
            </a:r>
            <a:r>
              <a:rPr lang="pt-BR" sz="2000" b="1" dirty="0">
                <a:solidFill>
                  <a:schemeClr val="tx1"/>
                </a:solidFill>
              </a:rPr>
              <a:t>desempenho</a:t>
            </a:r>
            <a:r>
              <a:rPr lang="pt-BR" sz="2000" dirty="0">
                <a:solidFill>
                  <a:schemeClr val="tx1"/>
                </a:solidFill>
              </a:rPr>
              <a:t> dos objetivos e o </a:t>
            </a:r>
            <a:r>
              <a:rPr lang="pt-BR" sz="2000" b="1" dirty="0">
                <a:solidFill>
                  <a:schemeClr val="tx1"/>
                </a:solidFill>
              </a:rPr>
              <a:t>alcance</a:t>
            </a:r>
            <a:r>
              <a:rPr lang="pt-BR" sz="2000" dirty="0">
                <a:solidFill>
                  <a:schemeClr val="tx1"/>
                </a:solidFill>
              </a:rPr>
              <a:t> das Metas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3697200" y="1162235"/>
            <a:ext cx="3071264" cy="1656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Constituído de </a:t>
            </a:r>
            <a:r>
              <a:rPr lang="pt-BR" sz="2000" b="1" dirty="0">
                <a:solidFill>
                  <a:schemeClr val="tx1"/>
                </a:solidFill>
              </a:rPr>
              <a:t>uma ou mais variáveis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406037" y="3007163"/>
            <a:ext cx="7249739" cy="12961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dirty="0">
                <a:solidFill>
                  <a:schemeClr val="tx1"/>
                </a:solidFill>
              </a:rPr>
              <a:t>Tem o intuito de organizar e </a:t>
            </a:r>
            <a:r>
              <a:rPr lang="pt-BR" sz="2000" b="1" dirty="0">
                <a:solidFill>
                  <a:schemeClr val="tx1"/>
                </a:solidFill>
              </a:rPr>
              <a:t>captar as informações relevantes </a:t>
            </a:r>
            <a:r>
              <a:rPr lang="pt-BR" sz="2000" dirty="0">
                <a:solidFill>
                  <a:schemeClr val="tx1"/>
                </a:solidFill>
              </a:rPr>
              <a:t>dos </a:t>
            </a:r>
            <a:r>
              <a:rPr lang="pt-BR" sz="2000" b="1" dirty="0">
                <a:solidFill>
                  <a:schemeClr val="tx1"/>
                </a:solidFill>
              </a:rPr>
              <a:t>elementos que compõem o objeto </a:t>
            </a:r>
            <a:r>
              <a:rPr lang="pt-BR" sz="2000" dirty="0">
                <a:solidFill>
                  <a:schemeClr val="tx1"/>
                </a:solidFill>
              </a:rPr>
              <a:t>da observação possibilitando uma melhor tomada de decisão.</a:t>
            </a:r>
          </a:p>
        </p:txBody>
      </p:sp>
      <p:pic>
        <p:nvPicPr>
          <p:cNvPr id="12" name="Picture 3" descr="C:\Users\Joana\Desktop\CPDI\PDI\indicadores_velocimetr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610" y="1334553"/>
            <a:ext cx="1661858" cy="1635646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839343" y="4464707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1" dirty="0"/>
              <a:t>“Não se gerencia o que não se mede...” </a:t>
            </a:r>
            <a:r>
              <a:rPr lang="pt-BR" sz="1800" dirty="0"/>
              <a:t>William Deming</a:t>
            </a:r>
            <a:endParaRPr lang="pt-BR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Indicadores (exemplos)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9B9B185-56A8-4F55-BF55-E065216689D7}"/>
              </a:ext>
            </a:extLst>
          </p:cNvPr>
          <p:cNvSpPr/>
          <p:nvPr/>
        </p:nvSpPr>
        <p:spPr>
          <a:xfrm>
            <a:off x="339309" y="1121980"/>
            <a:ext cx="3929090" cy="729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/>
          </a:p>
          <a:p>
            <a:r>
              <a:rPr lang="pt-BR" b="1" dirty="0">
                <a:solidFill>
                  <a:schemeClr val="tx1"/>
                </a:solidFill>
              </a:rPr>
              <a:t>Objetivo</a:t>
            </a:r>
            <a:r>
              <a:rPr lang="pt-BR" sz="1200" b="1" dirty="0">
                <a:solidFill>
                  <a:schemeClr val="tx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Elevar o conceito Capes dos cursos de pós-graduação da UFRPE.</a:t>
            </a:r>
          </a:p>
          <a:p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9414A3B-1209-449D-AAF3-0D5E7005F92A}"/>
              </a:ext>
            </a:extLst>
          </p:cNvPr>
          <p:cNvSpPr/>
          <p:nvPr/>
        </p:nvSpPr>
        <p:spPr>
          <a:xfrm>
            <a:off x="339309" y="2000451"/>
            <a:ext cx="3929090" cy="729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INDICADOR</a:t>
            </a:r>
            <a:r>
              <a:rPr lang="pt-BR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Conceito dos PPG</a:t>
            </a:r>
          </a:p>
          <a:p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FF399C7-A6E1-4B38-B83F-8662F95984E2}"/>
              </a:ext>
            </a:extLst>
          </p:cNvPr>
          <p:cNvSpPr/>
          <p:nvPr/>
        </p:nvSpPr>
        <p:spPr>
          <a:xfrm>
            <a:off x="339309" y="2866097"/>
            <a:ext cx="3929090" cy="729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INDICADOR</a:t>
            </a:r>
            <a:r>
              <a:rPr lang="pt-BR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Quantidade de PPG que ofertam cursos de Doutorado</a:t>
            </a:r>
          </a:p>
          <a:p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71B0BD7-AC23-4972-B3A7-E83B1680FDD3}"/>
              </a:ext>
            </a:extLst>
          </p:cNvPr>
          <p:cNvSpPr/>
          <p:nvPr/>
        </p:nvSpPr>
        <p:spPr>
          <a:xfrm>
            <a:off x="339309" y="3731743"/>
            <a:ext cx="3929090" cy="729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INDICADOR</a:t>
            </a:r>
            <a:r>
              <a:rPr lang="pt-BR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Quantidade de nucleações e intercâmbios sistemáticos</a:t>
            </a:r>
          </a:p>
          <a:p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66490D6-6EFB-418D-B1E5-1EA4CB59831E}"/>
              </a:ext>
            </a:extLst>
          </p:cNvPr>
          <p:cNvSpPr/>
          <p:nvPr/>
        </p:nvSpPr>
        <p:spPr>
          <a:xfrm>
            <a:off x="4575944" y="1121930"/>
            <a:ext cx="3929090" cy="7296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dirty="0"/>
          </a:p>
          <a:p>
            <a:r>
              <a:rPr lang="pt-BR" b="1" dirty="0">
                <a:solidFill>
                  <a:schemeClr val="tx1"/>
                </a:solidFill>
              </a:rPr>
              <a:t>Objetivo</a:t>
            </a:r>
            <a:r>
              <a:rPr lang="pt-BR" sz="1200" b="1" dirty="0">
                <a:solidFill>
                  <a:schemeClr val="tx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tx1"/>
                </a:solidFill>
              </a:rPr>
              <a:t>Adequar infraestrutura para garantia de uso das soluções digitais.</a:t>
            </a:r>
          </a:p>
          <a:p>
            <a:endParaRPr lang="pt-BR" sz="1200" b="1" dirty="0">
              <a:solidFill>
                <a:schemeClr val="tx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46E3C95-D860-45D5-8DA6-917AB001E90F}"/>
              </a:ext>
            </a:extLst>
          </p:cNvPr>
          <p:cNvSpPr/>
          <p:nvPr/>
        </p:nvSpPr>
        <p:spPr>
          <a:xfrm>
            <a:off x="4575944" y="2000401"/>
            <a:ext cx="3929090" cy="729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INDICADOR</a:t>
            </a:r>
            <a:r>
              <a:rPr lang="pt-BR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Número de servidores(as) com equipamentos</a:t>
            </a:r>
          </a:p>
          <a:p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698C2ED5-2201-4354-A2D5-D759A8693A16}"/>
              </a:ext>
            </a:extLst>
          </p:cNvPr>
          <p:cNvSpPr/>
          <p:nvPr/>
        </p:nvSpPr>
        <p:spPr>
          <a:xfrm>
            <a:off x="4575944" y="2866047"/>
            <a:ext cx="3929090" cy="729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INDICADOR</a:t>
            </a:r>
            <a:r>
              <a:rPr lang="pt-BR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Número de locais de atividade com conectividade adequada</a:t>
            </a:r>
          </a:p>
          <a:p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0699D12-7F1A-4878-8155-91C8F84B9C96}"/>
              </a:ext>
            </a:extLst>
          </p:cNvPr>
          <p:cNvSpPr/>
          <p:nvPr/>
        </p:nvSpPr>
        <p:spPr>
          <a:xfrm>
            <a:off x="4575944" y="3731693"/>
            <a:ext cx="3929090" cy="7296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200" b="1" dirty="0">
              <a:solidFill>
                <a:schemeClr val="bg1"/>
              </a:solidFill>
            </a:endParaRPr>
          </a:p>
          <a:p>
            <a:r>
              <a:rPr lang="pt-BR" b="1" dirty="0">
                <a:solidFill>
                  <a:schemeClr val="bg1"/>
                </a:solidFill>
              </a:rPr>
              <a:t>INDICADOR</a:t>
            </a:r>
            <a:r>
              <a:rPr lang="pt-BR" sz="1200" b="1" dirty="0">
                <a:solidFill>
                  <a:schemeClr val="bg1"/>
                </a:solidFill>
              </a:rPr>
              <a:t>: </a:t>
            </a:r>
          </a:p>
          <a:p>
            <a:r>
              <a:rPr lang="pt-BR" sz="1200" b="1" dirty="0">
                <a:solidFill>
                  <a:schemeClr val="bg1"/>
                </a:solidFill>
              </a:rPr>
              <a:t>Número de discentes com vulnerabilidade assistidos com equipamentos</a:t>
            </a:r>
          </a:p>
          <a:p>
            <a:endParaRPr lang="pt-B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Metas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460375" y="2499742"/>
            <a:ext cx="2383433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Meta é um </a:t>
            </a:r>
            <a:r>
              <a:rPr lang="pt-BR" sz="1800" b="1" dirty="0">
                <a:solidFill>
                  <a:schemeClr val="tx1"/>
                </a:solidFill>
              </a:rPr>
              <a:t>resultado</a:t>
            </a:r>
            <a:r>
              <a:rPr lang="pt-BR" sz="1800" dirty="0">
                <a:solidFill>
                  <a:schemeClr val="tx1"/>
                </a:solidFill>
              </a:rPr>
              <a:t> esperado de forma </a:t>
            </a:r>
            <a:r>
              <a:rPr lang="pt-BR" sz="1800" b="1" dirty="0">
                <a:solidFill>
                  <a:schemeClr val="tx1"/>
                </a:solidFill>
              </a:rPr>
              <a:t>quantificada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2990264" y="2499742"/>
            <a:ext cx="2664296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As metas são temporais e estritamente ligadas a </a:t>
            </a:r>
            <a:r>
              <a:rPr lang="pt-BR" sz="1800" b="1" dirty="0">
                <a:solidFill>
                  <a:schemeClr val="tx1"/>
                </a:solidFill>
              </a:rPr>
              <a:t>prazos</a:t>
            </a:r>
            <a:r>
              <a:rPr lang="pt-BR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5726567" y="2499742"/>
            <a:ext cx="2957057" cy="2088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dirty="0">
                <a:solidFill>
                  <a:schemeClr val="tx1"/>
                </a:solidFill>
              </a:rPr>
              <a:t>A metodologia </a:t>
            </a:r>
            <a:r>
              <a:rPr lang="pt-BR" sz="1800" b="1" dirty="0">
                <a:solidFill>
                  <a:schemeClr val="tx1"/>
                </a:solidFill>
              </a:rPr>
              <a:t>SMART</a:t>
            </a:r>
            <a:r>
              <a:rPr lang="pt-BR" sz="1800" dirty="0">
                <a:solidFill>
                  <a:schemeClr val="tx1"/>
                </a:solidFill>
              </a:rPr>
              <a:t>, apresentada para objetivos, também se aplica às metas.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26DD1714-92C0-4195-A98D-7DB30E053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37" t="38077" r="25505" b="25000"/>
          <a:stretch>
            <a:fillRect/>
          </a:stretch>
        </p:blipFill>
        <p:spPr bwMode="auto">
          <a:xfrm>
            <a:off x="899592" y="3579862"/>
            <a:ext cx="3960440" cy="148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460375" y="1239349"/>
            <a:ext cx="8223249" cy="8591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dirty="0">
                <a:solidFill>
                  <a:schemeClr val="tx1"/>
                </a:solidFill>
              </a:rPr>
              <a:t>“Índice (número) </a:t>
            </a:r>
            <a:r>
              <a:rPr lang="pt-BR" sz="1800" b="1" dirty="0">
                <a:solidFill>
                  <a:schemeClr val="tx1"/>
                </a:solidFill>
              </a:rPr>
              <a:t>orientado por um indicador </a:t>
            </a:r>
            <a:r>
              <a:rPr lang="pt-BR" sz="1800" dirty="0">
                <a:solidFill>
                  <a:schemeClr val="tx1"/>
                </a:solidFill>
              </a:rPr>
              <a:t>em relação a um padrão de comparação </a:t>
            </a:r>
            <a:r>
              <a:rPr lang="pt-BR" sz="1800" b="1" dirty="0">
                <a:solidFill>
                  <a:schemeClr val="tx1"/>
                </a:solidFill>
              </a:rPr>
              <a:t>a ser alcançado durante certo período</a:t>
            </a:r>
            <a:r>
              <a:rPr lang="pt-BR" sz="1800" dirty="0">
                <a:solidFill>
                  <a:schemeClr val="tx1"/>
                </a:solidFill>
              </a:rPr>
              <a:t>” ENAP (2021)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pt-BR"/>
          </a:p>
        </p:txBody>
      </p:sp>
      <p:sp>
        <p:nvSpPr>
          <p:cNvPr id="5" name="Google Shape;174;p19"/>
          <p:cNvSpPr txBox="1">
            <a:spLocks/>
          </p:cNvSpPr>
          <p:nvPr/>
        </p:nvSpPr>
        <p:spPr>
          <a:xfrm>
            <a:off x="685800" y="-92546"/>
            <a:ext cx="84582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Metas (exemplos)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3AAD947-2EA9-41D3-9640-DB43FDE6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0" y="1261879"/>
            <a:ext cx="8678486" cy="26197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pt-BR"/>
          </a:p>
        </p:txBody>
      </p:sp>
      <p:sp>
        <p:nvSpPr>
          <p:cNvPr id="5" name="Google Shape;174;p19"/>
          <p:cNvSpPr txBox="1">
            <a:spLocks/>
          </p:cNvSpPr>
          <p:nvPr/>
        </p:nvSpPr>
        <p:spPr>
          <a:xfrm>
            <a:off x="685800" y="-92546"/>
            <a:ext cx="84582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Metas (exemplos)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FABD148-D8A9-4EEF-8719-CC9F430DE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27732"/>
              </p:ext>
            </p:extLst>
          </p:nvPr>
        </p:nvGraphicFramePr>
        <p:xfrm>
          <a:off x="1024015" y="1275606"/>
          <a:ext cx="7095970" cy="3159128"/>
        </p:xfrm>
        <a:graphic>
          <a:graphicData uri="http://schemas.openxmlformats.org/drawingml/2006/table">
            <a:tbl>
              <a:tblPr/>
              <a:tblGrid>
                <a:gridCol w="1419194">
                  <a:extLst>
                    <a:ext uri="{9D8B030D-6E8A-4147-A177-3AD203B41FA5}">
                      <a16:colId xmlns:a16="http://schemas.microsoft.com/office/drawing/2014/main" val="1914156555"/>
                    </a:ext>
                  </a:extLst>
                </a:gridCol>
                <a:gridCol w="1419194">
                  <a:extLst>
                    <a:ext uri="{9D8B030D-6E8A-4147-A177-3AD203B41FA5}">
                      <a16:colId xmlns:a16="http://schemas.microsoft.com/office/drawing/2014/main" val="3865770650"/>
                    </a:ext>
                  </a:extLst>
                </a:gridCol>
                <a:gridCol w="1419194">
                  <a:extLst>
                    <a:ext uri="{9D8B030D-6E8A-4147-A177-3AD203B41FA5}">
                      <a16:colId xmlns:a16="http://schemas.microsoft.com/office/drawing/2014/main" val="4068395947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1829946030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2748041707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3262924710"/>
                    </a:ext>
                  </a:extLst>
                </a:gridCol>
                <a:gridCol w="709597">
                  <a:extLst>
                    <a:ext uri="{9D8B030D-6E8A-4147-A177-3AD203B41FA5}">
                      <a16:colId xmlns:a16="http://schemas.microsoft.com/office/drawing/2014/main" val="4029213900"/>
                    </a:ext>
                  </a:extLst>
                </a:gridCol>
              </a:tblGrid>
              <a:tr h="1873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>
                          <a:effectLst/>
                        </a:rPr>
                        <a:t>Eixo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101109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>
                          <a:effectLst/>
                        </a:rPr>
                        <a:t>Objetivo 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gridSpan="6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828746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Indicador(es):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2022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2023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2024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Meta 2025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65015"/>
                  </a:ext>
                </a:extLst>
              </a:tr>
              <a:tr h="187334"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558309"/>
                  </a:ext>
                </a:extLst>
              </a:tr>
              <a:tr h="212879"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326999"/>
                  </a:ext>
                </a:extLst>
              </a:tr>
              <a:tr h="28383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000">
                          <a:effectLst/>
                        </a:rPr>
                        <a:t>Realizado (Preencher ao final de cada período com o que foi efetivamente alcançado de cada meta)</a:t>
                      </a:r>
                    </a:p>
                  </a:txBody>
                  <a:tcPr marL="21288" marR="21288" marT="14192" marB="1419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2022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2023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2024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r>
                        <a:rPr lang="pt-BR" sz="1000">
                          <a:effectLst/>
                        </a:rPr>
                        <a:t>Resultado 2025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67520"/>
                  </a:ext>
                </a:extLst>
              </a:tr>
              <a:tr h="69824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725766"/>
                  </a:ext>
                </a:extLst>
              </a:tr>
              <a:tr h="346283">
                <a:tc gridSpan="6">
                  <a:txBody>
                    <a:bodyPr/>
                    <a:lstStyle/>
                    <a:p>
                      <a:pPr algn="ctr" rtl="0" fontAlgn="b"/>
                      <a:r>
                        <a:rPr lang="pt-BR" sz="1000">
                          <a:effectLst/>
                        </a:rPr>
                        <a:t>Ações Estratégicas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A8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000" b="0" i="1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</a:rPr>
                        <a:t>0/0 concluído 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895625"/>
                  </a:ext>
                </a:extLst>
              </a:tr>
              <a:tr h="153273"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Iniciativas</a:t>
                      </a:r>
                    </a:p>
                  </a:txBody>
                  <a:tcPr marL="21288" marR="21288" marT="14192" marB="14192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Responsáveis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Prazo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Situação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029712"/>
                  </a:ext>
                </a:extLst>
              </a:tr>
              <a:tr h="153273">
                <a:tc gridSpan="3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Início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pt-BR" sz="800" b="0">
                          <a:effectLst/>
                          <a:latin typeface="Roboto" panose="02000000000000000000" pitchFamily="2" charset="0"/>
                        </a:rPr>
                        <a:t>Término</a:t>
                      </a: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421526"/>
                  </a:ext>
                </a:extLst>
              </a:tr>
              <a:tr h="187334">
                <a:tc gridSpan="3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 dirty="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599536"/>
                  </a:ext>
                </a:extLst>
              </a:tr>
              <a:tr h="187334">
                <a:tc gridSpan="3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365651"/>
                  </a:ext>
                </a:extLst>
              </a:tr>
              <a:tr h="187334">
                <a:tc gridSpan="3"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pt-BR" sz="1000" dirty="0">
                        <a:effectLst/>
                      </a:endParaRPr>
                    </a:p>
                  </a:txBody>
                  <a:tcPr marL="21288" marR="21288" marT="14192" marB="14192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33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2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Metas (dicas)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460374" y="1203598"/>
            <a:ext cx="2887489" cy="100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Avalie o histórico de resultados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460374" y="2391970"/>
            <a:ext cx="2887488" cy="24482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Olhe para metas superiores e detalhe em metas menores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3510086" y="1203598"/>
            <a:ext cx="5526410" cy="25202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Leve em consideração requisitos de avaliação</a:t>
            </a:r>
          </a:p>
          <a:p>
            <a:pPr algn="ctr"/>
            <a:endParaRPr lang="pt-BR" sz="2000" i="1" dirty="0">
              <a:solidFill>
                <a:schemeClr val="tx1"/>
              </a:solidFill>
            </a:endParaRPr>
          </a:p>
          <a:p>
            <a:pPr algn="ctr"/>
            <a:r>
              <a:rPr lang="pt-BR" sz="2000" b="1" i="1" dirty="0">
                <a:solidFill>
                  <a:schemeClr val="tx1"/>
                </a:solidFill>
              </a:rPr>
              <a:t>“pelo quê minha organização será avaliada?”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D5E75B6-045C-4BA1-9849-E7BD2143B5A4}"/>
              </a:ext>
            </a:extLst>
          </p:cNvPr>
          <p:cNvSpPr/>
          <p:nvPr/>
        </p:nvSpPr>
        <p:spPr>
          <a:xfrm>
            <a:off x="3510086" y="3939902"/>
            <a:ext cx="5526410" cy="9003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Compare com organizações similares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800" b="1" dirty="0">
              <a:solidFill>
                <a:schemeClr val="lt1"/>
              </a:solidFill>
              <a:latin typeface="+mn-lt"/>
              <a:ea typeface="Roboto Slab"/>
              <a:cs typeface="Roboto Slab"/>
              <a:sym typeface="Roboto Slab"/>
            </a:endParaRPr>
          </a:p>
          <a:p>
            <a:endParaRPr lang="pt-BR" sz="2400" dirty="0">
              <a:solidFill>
                <a:srgbClr val="FFFFFF"/>
              </a:solidFill>
              <a:latin typeface="+mn-lt"/>
            </a:endParaRP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Rafael Rodrigues Carvalho</a:t>
            </a:r>
          </a:p>
          <a:p>
            <a:pPr marL="174625" indent="0"/>
            <a:r>
              <a:rPr lang="pt-BR" sz="2400" dirty="0">
                <a:solidFill>
                  <a:srgbClr val="FFFFFF"/>
                </a:solidFill>
                <a:latin typeface="+mn-lt"/>
              </a:rPr>
              <a:t>Joana dos Santos Silva</a:t>
            </a:r>
          </a:p>
          <a:p>
            <a:pPr marL="174625" indent="0"/>
            <a:endParaRPr lang="pt-BR" sz="1200" dirty="0">
              <a:solidFill>
                <a:srgbClr val="FFFFFF"/>
              </a:solidFill>
              <a:latin typeface="+mn-lt"/>
            </a:endParaRPr>
          </a:p>
          <a:p>
            <a:pPr marL="174625" indent="0">
              <a:lnSpc>
                <a:spcPct val="90000"/>
              </a:lnSpc>
              <a:spcBef>
                <a:spcPts val="1000"/>
              </a:spcBef>
            </a:pPr>
            <a:r>
              <a:rPr lang="pt-BR" sz="3200" dirty="0">
                <a:solidFill>
                  <a:srgbClr val="FFFFFF"/>
                </a:solidFill>
                <a:latin typeface="+mn-lt"/>
              </a:rPr>
              <a:t>cpdi.proplan@ufrpe.br</a:t>
            </a:r>
          </a:p>
          <a:p>
            <a:pPr marL="174625" lvl="0" indent="0">
              <a:lnSpc>
                <a:spcPct val="90000"/>
              </a:lnSpc>
              <a:spcBef>
                <a:spcPts val="1000"/>
              </a:spcBef>
              <a:buClrTx/>
              <a:buSzTx/>
              <a:defRPr/>
            </a:pPr>
            <a:r>
              <a:rPr lang="pt-BR" sz="2400" dirty="0">
                <a:solidFill>
                  <a:srgbClr val="FFFFFF"/>
                </a:solidFill>
                <a:latin typeface="+mn-lt"/>
              </a:rPr>
              <a:t> www.proplan.ufrpe.br</a:t>
            </a:r>
            <a:endParaRPr sz="2400" b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683570" y="1203598"/>
            <a:ext cx="917704" cy="864096"/>
          </a:xfrm>
          <a:prstGeom prst="rect">
            <a:avLst/>
          </a:prstGeom>
          <a:noFill/>
        </p:spPr>
      </p:pic>
      <p:pic>
        <p:nvPicPr>
          <p:cNvPr id="6" name="Picture 5" descr="C:\Users\Joana\Desktop\CPDI\PROPLAN_BRANC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699542"/>
            <a:ext cx="2273255" cy="84841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33834" t="18571" r="34139" b="12321"/>
          <a:stretch>
            <a:fillRect/>
          </a:stretch>
        </p:blipFill>
        <p:spPr bwMode="auto">
          <a:xfrm>
            <a:off x="5582715" y="592860"/>
            <a:ext cx="875211" cy="106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2.proplan.ufrpe.br/sites/ww2.proplan.ufrpe.br/files/guia_2.PNG">
            <a:hlinkClick r:id="rId6"/>
            <a:extLst>
              <a:ext uri="{FF2B5EF4-FFF2-40B4-BE49-F238E27FC236}">
                <a16:creationId xmlns:a16="http://schemas.microsoft.com/office/drawing/2014/main" id="{3EDC6778-3C83-4FF2-999E-5D6617278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779662"/>
            <a:ext cx="1660419" cy="23762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18639350-549F-41DD-9893-B0C4D90DA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986593"/>
            <a:ext cx="5760640" cy="4140085"/>
          </a:xfrm>
          <a:prstGeom prst="rect">
            <a:avLst/>
          </a:prstGeom>
        </p:spPr>
      </p:pic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3568" y="-20538"/>
            <a:ext cx="532636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94BF6E"/>
                </a:solidFill>
              </a:rPr>
              <a:t>Agenda</a:t>
            </a:r>
            <a:endParaRPr sz="60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2F724D-6465-44E6-A436-75D3016BA706}"/>
              </a:ext>
            </a:extLst>
          </p:cNvPr>
          <p:cNvSpPr txBox="1"/>
          <p:nvPr/>
        </p:nvSpPr>
        <p:spPr>
          <a:xfrm>
            <a:off x="2915816" y="18516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1" dirty="0">
                <a:solidFill>
                  <a:schemeClr val="tx1"/>
                </a:solidFill>
              </a:rPr>
              <a:t>1. Objetivos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2AE00D2-EF2C-40EB-99EE-54BF02C48F83}"/>
              </a:ext>
            </a:extLst>
          </p:cNvPr>
          <p:cNvSpPr txBox="1"/>
          <p:nvPr/>
        </p:nvSpPr>
        <p:spPr>
          <a:xfrm>
            <a:off x="5166284" y="278885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1"/>
                </a:solidFill>
              </a:rPr>
              <a:t>4. Contatos</a:t>
            </a:r>
          </a:p>
          <a:p>
            <a:endParaRPr lang="pt-BR" sz="2000" b="1" i="1" dirty="0">
              <a:solidFill>
                <a:schemeClr val="tx1"/>
              </a:solidFill>
            </a:endParaRPr>
          </a:p>
          <a:p>
            <a:endParaRPr lang="pt-BR" sz="2000" b="1" i="1" dirty="0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370EC2A-3EBB-40F1-8B34-A8CADC9E31D8}"/>
              </a:ext>
            </a:extLst>
          </p:cNvPr>
          <p:cNvSpPr txBox="1"/>
          <p:nvPr/>
        </p:nvSpPr>
        <p:spPr>
          <a:xfrm>
            <a:off x="5166284" y="1823227"/>
            <a:ext cx="173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1" dirty="0">
                <a:solidFill>
                  <a:schemeClr val="tx1"/>
                </a:solidFill>
              </a:rPr>
              <a:t>3. Indicadores e Metas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D4C1B57-F73B-451C-939E-8C4C6B954E31}"/>
              </a:ext>
            </a:extLst>
          </p:cNvPr>
          <p:cNvSpPr txBox="1"/>
          <p:nvPr/>
        </p:nvSpPr>
        <p:spPr>
          <a:xfrm>
            <a:off x="2987824" y="285633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1" dirty="0">
                <a:solidFill>
                  <a:schemeClr val="tx1"/>
                </a:solidFill>
              </a:rPr>
              <a:t>2. Mapa Estratégico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 idx="4294967295"/>
          </p:nvPr>
        </p:nvSpPr>
        <p:spPr>
          <a:xfrm>
            <a:off x="387474" y="366857"/>
            <a:ext cx="6272758" cy="5487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24057"/>
                </a:solidFill>
              </a:rPr>
              <a:t>Processo  de Planejamento Estratégico </a:t>
            </a:r>
            <a:endParaRPr dirty="0">
              <a:solidFill>
                <a:srgbClr val="124057"/>
              </a:solidFill>
            </a:endParaRPr>
          </a:p>
        </p:txBody>
      </p:sp>
      <p:sp>
        <p:nvSpPr>
          <p:cNvPr id="312" name="Google Shape;312;p2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87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6"/>
          <a:srcRect l="13282" t="29531" r="11451" b="16329"/>
          <a:stretch>
            <a:fillRect/>
          </a:stretch>
        </p:blipFill>
        <p:spPr bwMode="auto">
          <a:xfrm>
            <a:off x="683568" y="1203598"/>
            <a:ext cx="8064896" cy="326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730005B7-B8FE-455E-9403-E2727B0AA0F3}"/>
              </a:ext>
            </a:extLst>
          </p:cNvPr>
          <p:cNvSpPr/>
          <p:nvPr/>
        </p:nvSpPr>
        <p:spPr>
          <a:xfrm>
            <a:off x="4788024" y="1275606"/>
            <a:ext cx="1584176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794B58-A017-42E1-9FE1-C9BE2901123D}"/>
              </a:ext>
            </a:extLst>
          </p:cNvPr>
          <p:cNvSpPr txBox="1"/>
          <p:nvPr/>
        </p:nvSpPr>
        <p:spPr>
          <a:xfrm>
            <a:off x="3740685" y="4786328"/>
            <a:ext cx="5331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accent1">
                    <a:lumMod val="90000"/>
                    <a:lumOff val="10000"/>
                  </a:schemeClr>
                </a:solidFill>
                <a:latin typeface="Sarala"/>
                <a:ea typeface="Sarala"/>
                <a:cs typeface="Sarala"/>
                <a:sym typeface="Sarala"/>
              </a:rPr>
              <a:t>Fonte: Guia Prático do Planejamento Estratégico na UFRPE (UFRPE, 2020)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</a:t>
            </a:r>
            <a:endParaRPr sz="2000"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1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Objetivos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0B3B84D-F2EE-42B0-904B-F69FE43F1DE6}"/>
              </a:ext>
            </a:extLst>
          </p:cNvPr>
          <p:cNvSpPr/>
          <p:nvPr/>
        </p:nvSpPr>
        <p:spPr>
          <a:xfrm>
            <a:off x="1071538" y="1000114"/>
            <a:ext cx="1769386" cy="23042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u="sng" dirty="0">
                <a:solidFill>
                  <a:schemeClr val="tx1"/>
                </a:solidFill>
              </a:rPr>
              <a:t>Objetivos</a:t>
            </a:r>
            <a:r>
              <a:rPr lang="pt-BR" sz="1800" b="1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pt-BR" sz="1800" b="1" dirty="0">
                <a:solidFill>
                  <a:schemeClr val="tx1"/>
                </a:solidFill>
              </a:rPr>
              <a:t>Resultados que se almeja alcançar.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3A60ADB-B4C1-42BF-B8A9-5D7030FC1B68}"/>
              </a:ext>
            </a:extLst>
          </p:cNvPr>
          <p:cNvSpPr/>
          <p:nvPr/>
        </p:nvSpPr>
        <p:spPr>
          <a:xfrm>
            <a:off x="6000760" y="1000114"/>
            <a:ext cx="1774377" cy="2286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Deve se remeter à Análise Ambiental (SWOT).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1083111" y="3429006"/>
            <a:ext cx="3131699" cy="15716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Objetivos Estratégicos são mais abrangentes em termos de alcance e prazo.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2928926" y="1000114"/>
            <a:ext cx="3000396" cy="2286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600" dirty="0"/>
          </a:p>
          <a:p>
            <a:r>
              <a:rPr lang="pt-BR" sz="1800" b="1" dirty="0">
                <a:solidFill>
                  <a:schemeClr val="tx1"/>
                </a:solidFill>
              </a:rPr>
              <a:t>Os </a:t>
            </a:r>
            <a:r>
              <a:rPr lang="pt-BR" sz="1800" b="1" u="sng" dirty="0">
                <a:solidFill>
                  <a:schemeClr val="tx1"/>
                </a:solidFill>
              </a:rPr>
              <a:t>objetivos</a:t>
            </a:r>
            <a:r>
              <a:rPr lang="pt-BR" sz="1800" b="1" dirty="0">
                <a:solidFill>
                  <a:schemeClr val="tx1"/>
                </a:solidFill>
              </a:rPr>
              <a:t> representam conquistas que devem ser perseguidas para a consecução da visão de futuro e cumprimento da missão</a:t>
            </a:r>
          </a:p>
          <a:p>
            <a:pPr algn="ctr"/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777E3AD-A931-4948-AA1F-136210D106E7}"/>
              </a:ext>
            </a:extLst>
          </p:cNvPr>
          <p:cNvSpPr/>
          <p:nvPr/>
        </p:nvSpPr>
        <p:spPr>
          <a:xfrm>
            <a:off x="4357686" y="3429006"/>
            <a:ext cx="3454674" cy="15841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Tais objetivos serão desmembrados em Planos de Ação mais específicos e de menor prazo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ctrTitle" idx="4294967295"/>
          </p:nvPr>
        </p:nvSpPr>
        <p:spPr>
          <a:xfrm>
            <a:off x="685800" y="-92546"/>
            <a:ext cx="8458200" cy="1080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800" dirty="0">
                <a:solidFill>
                  <a:srgbClr val="94BF6E"/>
                </a:solidFill>
              </a:rPr>
              <a:t>Objetivos</a:t>
            </a:r>
            <a:endParaRPr sz="2800" dirty="0">
              <a:solidFill>
                <a:srgbClr val="94BF6E"/>
              </a:solidFill>
            </a:endParaRPr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539552" y="3363838"/>
            <a:ext cx="2664295" cy="13749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Os Objetivos Estratégicos devem refletir as prioridades.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9912C53-41A2-4593-BC06-9AE7A4FCF8EF}"/>
              </a:ext>
            </a:extLst>
          </p:cNvPr>
          <p:cNvSpPr/>
          <p:nvPr/>
        </p:nvSpPr>
        <p:spPr>
          <a:xfrm>
            <a:off x="3347864" y="3363838"/>
            <a:ext cx="2664295" cy="1374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Iniciam com verbos no infinitivo, denotando AÇÃO.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FA1ECD24-3927-4617-8443-C7E1761E7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1028" t="26923" r="11558" b="31154"/>
          <a:stretch>
            <a:fillRect/>
          </a:stretch>
        </p:blipFill>
        <p:spPr bwMode="auto">
          <a:xfrm>
            <a:off x="2123728" y="1419622"/>
            <a:ext cx="5112568" cy="155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m 20" descr="postit_dica.png">
            <a:extLst>
              <a:ext uri="{FF2B5EF4-FFF2-40B4-BE49-F238E27FC236}">
                <a16:creationId xmlns:a16="http://schemas.microsoft.com/office/drawing/2014/main" id="{77E76396-B27A-4FD9-999B-33249008838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 rot="20799960">
            <a:off x="7381864" y="142938"/>
            <a:ext cx="1406330" cy="1426749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29580A56-8DDA-4D20-A4BA-F06C8EBEE0BF}"/>
              </a:ext>
            </a:extLst>
          </p:cNvPr>
          <p:cNvSpPr/>
          <p:nvPr/>
        </p:nvSpPr>
        <p:spPr>
          <a:xfrm>
            <a:off x="6156176" y="3363838"/>
            <a:ext cx="2664295" cy="13749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Aumentar, desenvolver, reduzir, construir, criar, apoiar, mitigar...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3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  <p:sp>
        <p:nvSpPr>
          <p:cNvPr id="49154" name="AutoShape 2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156" name="AutoShape 4" descr="Gráfico de respostas do Formulários Google. Título da pergunta: Quando você pensa na missão da PROGEPE, qual das proposições abaixo você acredita que melhor expressa o propósito da Pró-Reitoria de Gestão de Pessoas da UFRPE?. Número de respostas: 30 resposta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479222" y="1347614"/>
            <a:ext cx="3961014" cy="1080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“Elevar o conceito Capes dos cursos de pós-graduação da UFRPE”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479221" y="2617422"/>
            <a:ext cx="2533767" cy="17002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“Integrar os resultados da autoavaliação institucional com as ações de planejamento na Universidade”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3275856" y="2599699"/>
            <a:ext cx="3240360" cy="1717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“Fortalecer o caráter estratégico no desenvolvimento do capital humano na UFRPE”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4542414" y="1347614"/>
            <a:ext cx="4171952" cy="10801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1"/>
                </a:solidFill>
              </a:rPr>
              <a:t>“Adequar infraestrutura para garantia de uso das soluções digitais”</a:t>
            </a:r>
          </a:p>
        </p:txBody>
      </p:sp>
      <p:sp>
        <p:nvSpPr>
          <p:cNvPr id="12" name="Google Shape;174;p19">
            <a:extLst>
              <a:ext uri="{FF2B5EF4-FFF2-40B4-BE49-F238E27FC236}">
                <a16:creationId xmlns:a16="http://schemas.microsoft.com/office/drawing/2014/main" id="{73CEFBDB-6E18-4863-A4A5-2F904BE7E6D1}"/>
              </a:ext>
            </a:extLst>
          </p:cNvPr>
          <p:cNvSpPr txBox="1">
            <a:spLocks/>
          </p:cNvSpPr>
          <p:nvPr/>
        </p:nvSpPr>
        <p:spPr>
          <a:xfrm>
            <a:off x="685800" y="-92546"/>
            <a:ext cx="84582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 i="0" u="none" strike="noStrike" cap="non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pt-BR" sz="2800" dirty="0">
                <a:solidFill>
                  <a:srgbClr val="94BF6E"/>
                </a:solidFill>
              </a:rPr>
              <a:t>Objetivos (exemplos)</a:t>
            </a:r>
          </a:p>
        </p:txBody>
      </p:sp>
      <p:pic>
        <p:nvPicPr>
          <p:cNvPr id="3" name="Imagem 2">
            <a:hlinkClick r:id="rId6"/>
            <a:extLst>
              <a:ext uri="{FF2B5EF4-FFF2-40B4-BE49-F238E27FC236}">
                <a16:creationId xmlns:a16="http://schemas.microsoft.com/office/drawing/2014/main" id="{797EB5BC-7ADA-4C79-B569-31F741D82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420" y="3011719"/>
            <a:ext cx="2075767" cy="1305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85088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Mapa Estratégico</a:t>
            </a:r>
            <a:endParaRPr dirty="0"/>
          </a:p>
        </p:txBody>
      </p:sp>
      <p:sp>
        <p:nvSpPr>
          <p:cNvPr id="148" name="Google Shape;148;p16"/>
          <p:cNvSpPr txBox="1"/>
          <p:nvPr/>
        </p:nvSpPr>
        <p:spPr>
          <a:xfrm>
            <a:off x="0" y="503350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0" dirty="0">
                <a:solidFill>
                  <a:srgbClr val="18637B"/>
                </a:solidFill>
                <a:latin typeface="Roboto Slab"/>
                <a:ea typeface="Roboto Slab"/>
                <a:cs typeface="Roboto Slab"/>
                <a:sym typeface="Roboto Slab"/>
              </a:rPr>
              <a:t>2</a:t>
            </a:r>
            <a:endParaRPr sz="20000" dirty="0">
              <a:solidFill>
                <a:srgbClr val="18637B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6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3" cstate="print"/>
          <a:srcRect l="18142" r="67574" b="54442"/>
          <a:stretch>
            <a:fillRect/>
          </a:stretch>
        </p:blipFill>
        <p:spPr bwMode="auto">
          <a:xfrm>
            <a:off x="4139952" y="1491630"/>
            <a:ext cx="841228" cy="792088"/>
          </a:xfrm>
          <a:prstGeom prst="rect">
            <a:avLst/>
          </a:prstGeom>
          <a:noFill/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20538"/>
            <a:ext cx="513326" cy="615627"/>
          </a:xfrm>
          <a:prstGeom prst="rect">
            <a:avLst/>
          </a:prstGeom>
        </p:spPr>
      </p:pic>
      <p:pic>
        <p:nvPicPr>
          <p:cNvPr id="15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90274"/>
            <a:ext cx="1332042" cy="3932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785786" y="1500180"/>
            <a:ext cx="2922118" cy="1575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dirty="0"/>
          </a:p>
          <a:p>
            <a:r>
              <a:rPr lang="pt-BR" b="1" dirty="0">
                <a:solidFill>
                  <a:schemeClr val="tx1"/>
                </a:solidFill>
              </a:rPr>
              <a:t>O Mapa Estratégico é uma ferramenta de comunicação que permite relacionar os objetivos estratégicos de  forma a traduzir claramente a estratégia da organização.</a:t>
            </a:r>
            <a:endParaRPr lang="pt-BR" b="1" dirty="0" err="1">
              <a:solidFill>
                <a:schemeClr val="tx1"/>
              </a:solidFill>
            </a:endParaRPr>
          </a:p>
          <a:p>
            <a:endParaRPr lang="pt-BR" sz="1800" dirty="0"/>
          </a:p>
        </p:txBody>
      </p:sp>
      <p:sp>
        <p:nvSpPr>
          <p:cNvPr id="5" name="Google Shape;174;p19"/>
          <p:cNvSpPr txBox="1">
            <a:spLocks/>
          </p:cNvSpPr>
          <p:nvPr/>
        </p:nvSpPr>
        <p:spPr>
          <a:xfrm>
            <a:off x="685800" y="115806"/>
            <a:ext cx="799065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tabLst/>
              <a:defRPr/>
            </a:pPr>
            <a:r>
              <a: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srgbClr val="94BF6E"/>
                </a:solidFill>
                <a:effectLst/>
                <a:uLnTx/>
                <a:uFillTx/>
                <a:latin typeface="Roboto Slab"/>
                <a:ea typeface="Roboto Slab"/>
                <a:cs typeface="Roboto Slab"/>
                <a:sym typeface="Roboto Slab"/>
              </a:rPr>
              <a:t>Mapa estratégico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5BFB20A-C82A-42EF-A8AA-C75D3162D2E2}"/>
              </a:ext>
            </a:extLst>
          </p:cNvPr>
          <p:cNvSpPr/>
          <p:nvPr/>
        </p:nvSpPr>
        <p:spPr>
          <a:xfrm>
            <a:off x="3923928" y="1500180"/>
            <a:ext cx="4148534" cy="24397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800" b="1" dirty="0" err="1">
                <a:solidFill>
                  <a:schemeClr val="tx1"/>
                </a:solidFill>
              </a:rPr>
              <a:t>Balanced</a:t>
            </a:r>
            <a:r>
              <a:rPr lang="pt-BR" sz="1800" b="1" dirty="0">
                <a:solidFill>
                  <a:schemeClr val="tx1"/>
                </a:solidFill>
              </a:rPr>
              <a:t> </a:t>
            </a:r>
            <a:r>
              <a:rPr lang="pt-BR" sz="1800" b="1" dirty="0" err="1">
                <a:solidFill>
                  <a:schemeClr val="tx1"/>
                </a:solidFill>
              </a:rPr>
              <a:t>Scorecard</a:t>
            </a:r>
            <a:r>
              <a:rPr lang="pt-BR" sz="1800" b="1" dirty="0">
                <a:solidFill>
                  <a:schemeClr val="tx1"/>
                </a:solidFill>
              </a:rPr>
              <a:t> (BSC)</a:t>
            </a:r>
          </a:p>
          <a:p>
            <a:r>
              <a:rPr lang="pt-BR" sz="1800" dirty="0">
                <a:solidFill>
                  <a:srgbClr val="18637B"/>
                </a:solidFill>
              </a:rPr>
              <a:t>É uma metodologia de gestão que auxilia a pensar na estratégia de forma ampla, focando não apenas nos “fins” mas também nos </a:t>
            </a:r>
            <a:br>
              <a:rPr lang="pt-BR" sz="1800" dirty="0">
                <a:solidFill>
                  <a:srgbClr val="18637B"/>
                </a:solidFill>
              </a:rPr>
            </a:br>
            <a:r>
              <a:rPr lang="pt-BR" sz="1800" dirty="0">
                <a:solidFill>
                  <a:srgbClr val="18637B"/>
                </a:solidFill>
              </a:rPr>
              <a:t>“meios”  (objetivos, indicadores, metas e iniciativas).</a:t>
            </a:r>
          </a:p>
          <a:p>
            <a:endParaRPr lang="pt-BR" sz="1800" dirty="0">
              <a:solidFill>
                <a:srgbClr val="18637B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BFAC9FF-8994-43B4-B576-E1DBFC07E4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1" b="91115" l="8159" r="91797">
                        <a14:foregroundMark x1="25011" y1="61970" x2="25011" y2="61970"/>
                        <a14:foregroundMark x1="16407" y1="73123" x2="16407" y2="73123"/>
                        <a14:foregroundMark x1="23718" y1="71710" x2="23718" y2="71710"/>
                        <a14:foregroundMark x1="31074" y1="71413" x2="31074" y2="71413"/>
                        <a14:foregroundMark x1="34329" y1="71487" x2="34329" y2="71487"/>
                        <a14:foregroundMark x1="40125" y1="71859" x2="40125" y2="71859"/>
                        <a14:foregroundMark x1="46099" y1="71859" x2="46099" y2="71859"/>
                        <a14:foregroundMark x1="52162" y1="71004" x2="52162" y2="71004"/>
                        <a14:foregroundMark x1="57245" y1="71227" x2="57245" y2="71227"/>
                        <a14:foregroundMark x1="60232" y1="71227" x2="60232" y2="71227"/>
                        <a14:foregroundMark x1="67900" y1="71152" x2="67900" y2="71152"/>
                        <a14:foregroundMark x1="73874" y1="71152" x2="73874" y2="71152"/>
                        <a14:foregroundMark x1="80651" y1="71152" x2="80651" y2="71152"/>
                        <a14:foregroundMark x1="15158" y1="77807" x2="15158" y2="77807"/>
                        <a14:foregroundMark x1="18591" y1="77881" x2="18591" y2="77881"/>
                        <a14:foregroundMark x1="24209" y1="78253" x2="24209" y2="78253"/>
                        <a14:foregroundMark x1="31164" y1="79182" x2="31164" y2="79182"/>
                        <a14:foregroundMark x1="36781" y1="79554" x2="36781" y2="79554"/>
                        <a14:foregroundMark x1="43201" y1="79926" x2="43201" y2="79926"/>
                        <a14:foregroundMark x1="49710" y1="79851" x2="49710" y2="79851"/>
                        <a14:foregroundMark x1="57601" y1="80074" x2="57601" y2="80074"/>
                        <a14:foregroundMark x1="63486" y1="79777" x2="63486" y2="79777"/>
                        <a14:foregroundMark x1="70531" y1="80149" x2="70531" y2="80149"/>
                        <a14:foregroundMark x1="76951" y1="80223" x2="76951" y2="80223"/>
                        <a14:foregroundMark x1="83549" y1="80223" x2="83549" y2="80223"/>
                        <a14:foregroundMark x1="14311" y1="87175" x2="14311" y2="87175"/>
                        <a14:foregroundMark x1="16942" y1="86952" x2="16942" y2="86952"/>
                        <a14:foregroundMark x1="25279" y1="86877" x2="25279" y2="86877"/>
                        <a14:foregroundMark x1="30807" y1="87026" x2="30807" y2="87026"/>
                        <a14:foregroundMark x1="36335" y1="87100" x2="36335" y2="87100"/>
                        <a14:foregroundMark x1="42577" y1="87249" x2="42577" y2="87249"/>
                        <a14:foregroundMark x1="50334" y1="88216" x2="50334" y2="88216"/>
                        <a14:foregroundMark x1="56977" y1="87323" x2="56977" y2="87323"/>
                        <a14:foregroundMark x1="64735" y1="87398" x2="64735" y2="87398"/>
                        <a14:foregroundMark x1="70441" y1="87323" x2="70441" y2="87323"/>
                        <a14:foregroundMark x1="77753" y1="87323" x2="77753" y2="87323"/>
                        <a14:foregroundMark x1="84307" y1="87472" x2="84307" y2="87472"/>
                        <a14:backgroundMark x1="47258" y1="71078" x2="47258" y2="71078"/>
                        <a14:backgroundMark x1="61926" y1="71933" x2="61926" y2="71933"/>
                        <a14:backgroundMark x1="68524" y1="71933" x2="68524" y2="71933"/>
                        <a14:backgroundMark x1="76148" y1="72082" x2="76148" y2="72082"/>
                        <a14:backgroundMark x1="26884" y1="80149" x2="26884" y2="80149"/>
                        <a14:backgroundMark x1="38654" y1="78885" x2="38654" y2="78885"/>
                        <a14:backgroundMark x1="44984" y1="79851" x2="44984" y2="79851"/>
                        <a14:backgroundMark x1="59206" y1="79033" x2="59206" y2="79033"/>
                        <a14:backgroundMark x1="72537" y1="78885" x2="72537" y2="78885"/>
                        <a14:backgroundMark x1="78600" y1="80074" x2="78600" y2="80074"/>
                        <a14:backgroundMark x1="12350" y1="87993" x2="12350" y2="87993"/>
                        <a14:backgroundMark x1="26884" y1="87249" x2="26884" y2="87249"/>
                        <a14:backgroundMark x1="38297" y1="87249" x2="38297" y2="87249"/>
                        <a14:backgroundMark x1="52073" y1="88067" x2="52073" y2="88067"/>
                        <a14:backgroundMark x1="65938" y1="86989" x2="65938" y2="86989"/>
                        <a14:backgroundMark x1="66117" y1="88996" x2="66117" y2="88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10" y="-18"/>
            <a:ext cx="513326" cy="615627"/>
          </a:xfrm>
          <a:prstGeom prst="rect">
            <a:avLst/>
          </a:prstGeom>
        </p:spPr>
      </p:pic>
      <p:pic>
        <p:nvPicPr>
          <p:cNvPr id="10" name="Picture 4" descr="https://trello-attachments.s3.amazonaws.com/5c3772562a3d78641fd6677c/5d6eb422f8bffe28c764c0da/298035a3098b857f550360c0fea5b847/Proplan_2019_UFRPE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704454" y="110794"/>
            <a:ext cx="1332042" cy="393244"/>
          </a:xfrm>
          <a:prstGeom prst="rect">
            <a:avLst/>
          </a:prstGeom>
          <a:noFill/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C437AA55-469C-43E4-825B-09B99793AA74}"/>
              </a:ext>
            </a:extLst>
          </p:cNvPr>
          <p:cNvSpPr/>
          <p:nvPr/>
        </p:nvSpPr>
        <p:spPr>
          <a:xfrm>
            <a:off x="785786" y="3243774"/>
            <a:ext cx="2922118" cy="696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1800" dirty="0"/>
          </a:p>
          <a:p>
            <a:r>
              <a:rPr lang="pt-BR" b="1" dirty="0">
                <a:solidFill>
                  <a:schemeClr val="tx1"/>
                </a:solidFill>
              </a:rPr>
              <a:t>É a representação visual da Estratégia</a:t>
            </a:r>
          </a:p>
          <a:p>
            <a:endParaRPr lang="pt-BR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8539</TotalTime>
  <Words>617</Words>
  <Application>Microsoft Office PowerPoint</Application>
  <PresentationFormat>Apresentação na tela (16:9)</PresentationFormat>
  <Paragraphs>130</Paragraphs>
  <Slides>18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Roboto Slab</vt:lpstr>
      <vt:lpstr>Sarala</vt:lpstr>
      <vt:lpstr>Roboto</vt:lpstr>
      <vt:lpstr>Nixie One</vt:lpstr>
      <vt:lpstr>Arial</vt:lpstr>
      <vt:lpstr>Warwick template</vt:lpstr>
      <vt:lpstr>Planejamento Estratégico Objetivos, Indicadores e Metas  </vt:lpstr>
      <vt:lpstr>Agenda</vt:lpstr>
      <vt:lpstr>Processo  de Planejamento Estratégico </vt:lpstr>
      <vt:lpstr>Objetivos</vt:lpstr>
      <vt:lpstr>Objetivos</vt:lpstr>
      <vt:lpstr>Objetivos</vt:lpstr>
      <vt:lpstr>Apresentação do PowerPoint</vt:lpstr>
      <vt:lpstr>Mapa Estratégico</vt:lpstr>
      <vt:lpstr>Apresentação do PowerPoint</vt:lpstr>
      <vt:lpstr>Exemplo: UFRPE</vt:lpstr>
      <vt:lpstr>Indicadores e Metas</vt:lpstr>
      <vt:lpstr>Indicadores</vt:lpstr>
      <vt:lpstr>Indicadores (exemplos)</vt:lpstr>
      <vt:lpstr>Metas</vt:lpstr>
      <vt:lpstr>Apresentação do PowerPoint</vt:lpstr>
      <vt:lpstr>Apresentação do PowerPoint</vt:lpstr>
      <vt:lpstr>Metas (dicas)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Joana</dc:creator>
  <cp:lastModifiedBy>Rafael Rodrigues Carvalho</cp:lastModifiedBy>
  <cp:revision>944</cp:revision>
  <dcterms:modified xsi:type="dcterms:W3CDTF">2022-01-19T20:53:33Z</dcterms:modified>
</cp:coreProperties>
</file>