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88" r:id="rId3"/>
    <p:sldId id="300" r:id="rId4"/>
    <p:sldId id="321" r:id="rId5"/>
    <p:sldId id="323" r:id="rId6"/>
    <p:sldId id="324" r:id="rId7"/>
    <p:sldId id="325" r:id="rId8"/>
    <p:sldId id="332" r:id="rId9"/>
    <p:sldId id="333" r:id="rId10"/>
    <p:sldId id="330" r:id="rId11"/>
    <p:sldId id="328" r:id="rId12"/>
    <p:sldId id="329" r:id="rId13"/>
    <p:sldId id="326" r:id="rId14"/>
    <p:sldId id="322" r:id="rId15"/>
    <p:sldId id="331" r:id="rId16"/>
    <p:sldId id="335" r:id="rId17"/>
    <p:sldId id="280" r:id="rId18"/>
  </p:sldIdLst>
  <p:sldSz cx="9144000" cy="5143500" type="screen16x9"/>
  <p:notesSz cx="6858000" cy="9144000"/>
  <p:embeddedFontLst>
    <p:embeddedFont>
      <p:font typeface="Roboto Slab" charset="0"/>
      <p:regular r:id="rId20"/>
      <p:bold r:id="rId21"/>
    </p:embeddedFont>
    <p:embeddedFont>
      <p:font typeface="Nixie One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E9D45"/>
    <a:srgbClr val="18637B"/>
    <a:srgbClr val="16575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47" autoAdjust="0"/>
    <p:restoredTop sz="94598" autoAdjust="0"/>
  </p:normalViewPr>
  <p:slideViewPr>
    <p:cSldViewPr>
      <p:cViewPr varScale="1">
        <p:scale>
          <a:sx n="67" d="100"/>
          <a:sy n="67" d="100"/>
        </p:scale>
        <p:origin x="-108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85F07-5CC6-41B4-A155-F95FC495549F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0"/>
      <dgm:spPr/>
    </dgm:pt>
    <dgm:pt modelId="{8725F933-2AFE-4363-9C4C-881BD859E848}">
      <dgm:prSet phldrT="[Texto]" phldr="1" custT="1"/>
      <dgm:spPr/>
      <dgm:t>
        <a:bodyPr/>
        <a:lstStyle/>
        <a:p>
          <a:endParaRPr lang="pt-BR" sz="500" dirty="0"/>
        </a:p>
      </dgm:t>
    </dgm:pt>
    <dgm:pt modelId="{D79D6CC0-A74C-4385-BE97-BC0E4742C433}" type="parTrans" cxnId="{AB749945-786B-45AA-91AD-F370FF9F1B89}">
      <dgm:prSet/>
      <dgm:spPr/>
      <dgm:t>
        <a:bodyPr/>
        <a:lstStyle/>
        <a:p>
          <a:endParaRPr lang="pt-BR" sz="500"/>
        </a:p>
      </dgm:t>
    </dgm:pt>
    <dgm:pt modelId="{F0EAE8B9-AED6-4D0E-BC25-E17CB9267D79}" type="sibTrans" cxnId="{AB749945-786B-45AA-91AD-F370FF9F1B89}">
      <dgm:prSet/>
      <dgm:spPr/>
      <dgm:t>
        <a:bodyPr/>
        <a:lstStyle/>
        <a:p>
          <a:endParaRPr lang="pt-BR" sz="500"/>
        </a:p>
      </dgm:t>
    </dgm:pt>
    <dgm:pt modelId="{317C9513-2373-4867-8A07-F89BE6C8D22D}">
      <dgm:prSet phldrT="[Texto]" phldr="1" custT="1"/>
      <dgm:spPr/>
      <dgm:t>
        <a:bodyPr/>
        <a:lstStyle/>
        <a:p>
          <a:endParaRPr lang="pt-BR" sz="500" dirty="0"/>
        </a:p>
      </dgm:t>
    </dgm:pt>
    <dgm:pt modelId="{F406277A-EF85-45F8-85EC-D671C151124A}" type="parTrans" cxnId="{01C76F4B-A31D-4386-ACF8-73FAAD379A2F}">
      <dgm:prSet/>
      <dgm:spPr/>
      <dgm:t>
        <a:bodyPr/>
        <a:lstStyle/>
        <a:p>
          <a:endParaRPr lang="pt-BR" sz="500"/>
        </a:p>
      </dgm:t>
    </dgm:pt>
    <dgm:pt modelId="{7A89D58E-EDF6-448C-8B8D-E2E21F2C27D4}" type="sibTrans" cxnId="{01C76F4B-A31D-4386-ACF8-73FAAD379A2F}">
      <dgm:prSet/>
      <dgm:spPr/>
      <dgm:t>
        <a:bodyPr/>
        <a:lstStyle/>
        <a:p>
          <a:endParaRPr lang="pt-BR" sz="500"/>
        </a:p>
      </dgm:t>
    </dgm:pt>
    <dgm:pt modelId="{2D64E104-E8E6-4860-BB44-F2C373920E80}">
      <dgm:prSet phldrT="[Texto]" phldr="1" custT="1"/>
      <dgm:spPr/>
      <dgm:t>
        <a:bodyPr/>
        <a:lstStyle/>
        <a:p>
          <a:endParaRPr lang="pt-BR" sz="500" dirty="0"/>
        </a:p>
      </dgm:t>
    </dgm:pt>
    <dgm:pt modelId="{7965D882-3FEC-4F7C-BF43-920A1061C2AB}" type="parTrans" cxnId="{707E8DB2-0E2B-45DC-8D8F-071227BFFA69}">
      <dgm:prSet/>
      <dgm:spPr/>
      <dgm:t>
        <a:bodyPr/>
        <a:lstStyle/>
        <a:p>
          <a:endParaRPr lang="pt-BR" sz="500"/>
        </a:p>
      </dgm:t>
    </dgm:pt>
    <dgm:pt modelId="{A2D85A14-1BA7-4ECA-9B0F-B41893A4AD70}" type="sibTrans" cxnId="{707E8DB2-0E2B-45DC-8D8F-071227BFFA69}">
      <dgm:prSet/>
      <dgm:spPr/>
      <dgm:t>
        <a:bodyPr/>
        <a:lstStyle/>
        <a:p>
          <a:endParaRPr lang="pt-BR" sz="500"/>
        </a:p>
      </dgm:t>
    </dgm:pt>
    <dgm:pt modelId="{BFF9407E-E68D-46AA-93AE-EF73AAC18539}" type="pres">
      <dgm:prSet presAssocID="{29F85F07-5CC6-41B4-A155-F95FC495549F}" presName="Name0" presStyleCnt="0">
        <dgm:presLayoutVars>
          <dgm:dir/>
          <dgm:animLvl val="lvl"/>
          <dgm:resizeHandles val="exact"/>
        </dgm:presLayoutVars>
      </dgm:prSet>
      <dgm:spPr/>
    </dgm:pt>
    <dgm:pt modelId="{AA8CF047-A2C5-4ED6-B512-A69EA3E3A3AE}" type="pres">
      <dgm:prSet presAssocID="{8725F933-2AFE-4363-9C4C-881BD859E848}" presName="Name8" presStyleCnt="0"/>
      <dgm:spPr/>
    </dgm:pt>
    <dgm:pt modelId="{D07ABF8D-C195-4FA2-B8AC-4DE73EA7A720}" type="pres">
      <dgm:prSet presAssocID="{8725F933-2AFE-4363-9C4C-881BD859E84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A78B49-48BE-4359-94E4-9332BFDFA8E0}" type="pres">
      <dgm:prSet presAssocID="{8725F933-2AFE-4363-9C4C-881BD859E84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CB2105-E0FB-42E3-95BB-A2736902958E}" type="pres">
      <dgm:prSet presAssocID="{317C9513-2373-4867-8A07-F89BE6C8D22D}" presName="Name8" presStyleCnt="0"/>
      <dgm:spPr/>
    </dgm:pt>
    <dgm:pt modelId="{BB1AFEDC-5C6B-4F0F-B1D4-D5EA460D4572}" type="pres">
      <dgm:prSet presAssocID="{317C9513-2373-4867-8A07-F89BE6C8D22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043390-6DFE-49C0-A616-F62369373737}" type="pres">
      <dgm:prSet presAssocID="{317C9513-2373-4867-8A07-F89BE6C8D2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B3B2DA-A062-42AE-9710-457172B5E7D4}" type="pres">
      <dgm:prSet presAssocID="{2D64E104-E8E6-4860-BB44-F2C373920E80}" presName="Name8" presStyleCnt="0"/>
      <dgm:spPr/>
    </dgm:pt>
    <dgm:pt modelId="{708A7B5D-CBF4-47E2-936C-075BC98D312B}" type="pres">
      <dgm:prSet presAssocID="{2D64E104-E8E6-4860-BB44-F2C373920E8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A3AC73-F816-4597-9CFD-4BBEEBA6179D}" type="pres">
      <dgm:prSet presAssocID="{2D64E104-E8E6-4860-BB44-F2C373920E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78AA3F3-6473-4840-B49E-CD01A824D984}" type="presOf" srcId="{2D64E104-E8E6-4860-BB44-F2C373920E80}" destId="{E5A3AC73-F816-4597-9CFD-4BBEEBA6179D}" srcOrd="1" destOrd="0" presId="urn:microsoft.com/office/officeart/2005/8/layout/pyramid1"/>
    <dgm:cxn modelId="{AB749945-786B-45AA-91AD-F370FF9F1B89}" srcId="{29F85F07-5CC6-41B4-A155-F95FC495549F}" destId="{8725F933-2AFE-4363-9C4C-881BD859E848}" srcOrd="0" destOrd="0" parTransId="{D79D6CC0-A74C-4385-BE97-BC0E4742C433}" sibTransId="{F0EAE8B9-AED6-4D0E-BC25-E17CB9267D79}"/>
    <dgm:cxn modelId="{3917F75B-B49D-4559-BF18-A1343478F624}" type="presOf" srcId="{8725F933-2AFE-4363-9C4C-881BD859E848}" destId="{D07ABF8D-C195-4FA2-B8AC-4DE73EA7A720}" srcOrd="0" destOrd="0" presId="urn:microsoft.com/office/officeart/2005/8/layout/pyramid1"/>
    <dgm:cxn modelId="{8B30BAFB-E57F-454E-8644-7511D1594BBC}" type="presOf" srcId="{2D64E104-E8E6-4860-BB44-F2C373920E80}" destId="{708A7B5D-CBF4-47E2-936C-075BC98D312B}" srcOrd="0" destOrd="0" presId="urn:microsoft.com/office/officeart/2005/8/layout/pyramid1"/>
    <dgm:cxn modelId="{E55D5501-0216-437E-BDA5-1DB9894A624F}" type="presOf" srcId="{29F85F07-5CC6-41B4-A155-F95FC495549F}" destId="{BFF9407E-E68D-46AA-93AE-EF73AAC18539}" srcOrd="0" destOrd="0" presId="urn:microsoft.com/office/officeart/2005/8/layout/pyramid1"/>
    <dgm:cxn modelId="{3A51910F-D5F8-4551-A1C9-A45DCB3159FA}" type="presOf" srcId="{8725F933-2AFE-4363-9C4C-881BD859E848}" destId="{55A78B49-48BE-4359-94E4-9332BFDFA8E0}" srcOrd="1" destOrd="0" presId="urn:microsoft.com/office/officeart/2005/8/layout/pyramid1"/>
    <dgm:cxn modelId="{FD340A2F-74A8-450F-BF68-6F1FBF80E184}" type="presOf" srcId="{317C9513-2373-4867-8A07-F89BE6C8D22D}" destId="{F6043390-6DFE-49C0-A616-F62369373737}" srcOrd="1" destOrd="0" presId="urn:microsoft.com/office/officeart/2005/8/layout/pyramid1"/>
    <dgm:cxn modelId="{01C76F4B-A31D-4386-ACF8-73FAAD379A2F}" srcId="{29F85F07-5CC6-41B4-A155-F95FC495549F}" destId="{317C9513-2373-4867-8A07-F89BE6C8D22D}" srcOrd="1" destOrd="0" parTransId="{F406277A-EF85-45F8-85EC-D671C151124A}" sibTransId="{7A89D58E-EDF6-448C-8B8D-E2E21F2C27D4}"/>
    <dgm:cxn modelId="{707E8DB2-0E2B-45DC-8D8F-071227BFFA69}" srcId="{29F85F07-5CC6-41B4-A155-F95FC495549F}" destId="{2D64E104-E8E6-4860-BB44-F2C373920E80}" srcOrd="2" destOrd="0" parTransId="{7965D882-3FEC-4F7C-BF43-920A1061C2AB}" sibTransId="{A2D85A14-1BA7-4ECA-9B0F-B41893A4AD70}"/>
    <dgm:cxn modelId="{A3579997-4856-42CE-819A-51FB3466B220}" type="presOf" srcId="{317C9513-2373-4867-8A07-F89BE6C8D22D}" destId="{BB1AFEDC-5C6B-4F0F-B1D4-D5EA460D4572}" srcOrd="0" destOrd="0" presId="urn:microsoft.com/office/officeart/2005/8/layout/pyramid1"/>
    <dgm:cxn modelId="{6628C9C0-7BA6-44DC-B9B4-55B011F44516}" type="presParOf" srcId="{BFF9407E-E68D-46AA-93AE-EF73AAC18539}" destId="{AA8CF047-A2C5-4ED6-B512-A69EA3E3A3AE}" srcOrd="0" destOrd="0" presId="urn:microsoft.com/office/officeart/2005/8/layout/pyramid1"/>
    <dgm:cxn modelId="{B88AFE4A-6F73-4A0A-9323-07D817AAF00E}" type="presParOf" srcId="{AA8CF047-A2C5-4ED6-B512-A69EA3E3A3AE}" destId="{D07ABF8D-C195-4FA2-B8AC-4DE73EA7A720}" srcOrd="0" destOrd="0" presId="urn:microsoft.com/office/officeart/2005/8/layout/pyramid1"/>
    <dgm:cxn modelId="{1CE077EB-25EA-47D8-B78C-E0E67393100B}" type="presParOf" srcId="{AA8CF047-A2C5-4ED6-B512-A69EA3E3A3AE}" destId="{55A78B49-48BE-4359-94E4-9332BFDFA8E0}" srcOrd="1" destOrd="0" presId="urn:microsoft.com/office/officeart/2005/8/layout/pyramid1"/>
    <dgm:cxn modelId="{7AF3381D-B285-4351-A3E6-E8A7F5A03045}" type="presParOf" srcId="{BFF9407E-E68D-46AA-93AE-EF73AAC18539}" destId="{75CB2105-E0FB-42E3-95BB-A2736902958E}" srcOrd="1" destOrd="0" presId="urn:microsoft.com/office/officeart/2005/8/layout/pyramid1"/>
    <dgm:cxn modelId="{44BF2EA4-E57C-4A82-95D5-EECB4DFE97E1}" type="presParOf" srcId="{75CB2105-E0FB-42E3-95BB-A2736902958E}" destId="{BB1AFEDC-5C6B-4F0F-B1D4-D5EA460D4572}" srcOrd="0" destOrd="0" presId="urn:microsoft.com/office/officeart/2005/8/layout/pyramid1"/>
    <dgm:cxn modelId="{10ADDC5F-72AF-44C0-BC0B-10C51A9CA22B}" type="presParOf" srcId="{75CB2105-E0FB-42E3-95BB-A2736902958E}" destId="{F6043390-6DFE-49C0-A616-F62369373737}" srcOrd="1" destOrd="0" presId="urn:microsoft.com/office/officeart/2005/8/layout/pyramid1"/>
    <dgm:cxn modelId="{50EC1DCA-2C2C-433C-8FB9-C3EBA98C0940}" type="presParOf" srcId="{BFF9407E-E68D-46AA-93AE-EF73AAC18539}" destId="{CBB3B2DA-A062-42AE-9710-457172B5E7D4}" srcOrd="2" destOrd="0" presId="urn:microsoft.com/office/officeart/2005/8/layout/pyramid1"/>
    <dgm:cxn modelId="{156E915D-87F3-4009-A36E-453037C0F487}" type="presParOf" srcId="{CBB3B2DA-A062-42AE-9710-457172B5E7D4}" destId="{708A7B5D-CBF4-47E2-936C-075BC98D312B}" srcOrd="0" destOrd="0" presId="urn:microsoft.com/office/officeart/2005/8/layout/pyramid1"/>
    <dgm:cxn modelId="{28130759-ACE5-4F70-B56C-450DE564FBE7}" type="presParOf" srcId="{CBB3B2DA-A062-42AE-9710-457172B5E7D4}" destId="{E5A3AC73-F816-4597-9CFD-4BBEEBA6179D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Algumas vezes a execução do planejamento não avança e as ações vão sendo preteridas, pois os executores são apenas comunicados do que devem fazer e não participam da construção do planejamento. Isto gera desmotivação, frustração e resistência as iniciativas que se relacionem à Estratégia.</a:t>
            </a:r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d36154fc_19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d36154fc_19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d36154fc_19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d36154fc_19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d36154fc_19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d36154fc_19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dirty="0" smtClean="0"/>
              <a:t>O pensamento estratégico habilita a organização pública a estar mais preparada para a geração de valor para a sociedade, pois introduz, no seu processo de planejamento, uma análise mais ampla do contexto no qual está inserida,que abrange as principais necessidades e desafios do Estado e do cidadão. Além disso, induz a organização a refletir sobre sua missão, objetivos e recursos para alcançar seus resultados.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d36154fc_19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d36154fc_19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d36154fc_19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d36154fc_19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d36154fc_19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d36154fc_19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d36154fc_19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d36154fc_19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8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roplan.ufrpe.br/sites/ww2.proplan.ufrpe.br/files/GUIA_PR%C3%81TICO_DE_PLANEJAMENTO_ESTRAT%C3%89GICO_NA_UFRPE_2020_0.pd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685800" y="3147814"/>
            <a:ext cx="791864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Planejamento </a:t>
            </a:r>
            <a:r>
              <a:rPr lang="en" sz="2800" dirty="0" smtClean="0"/>
              <a:t>Estratégico</a:t>
            </a:r>
            <a:br>
              <a:rPr lang="en" sz="2800" dirty="0" smtClean="0"/>
            </a:br>
            <a:r>
              <a:rPr lang="en" sz="2000" b="0" dirty="0" smtClean="0"/>
              <a:t>Sugestão de metodologia  em processo participativo</a:t>
            </a:r>
            <a:r>
              <a:rPr lang="en" sz="2800" dirty="0"/>
              <a:t/>
            </a:r>
            <a:br>
              <a:rPr lang="en" sz="2800" dirty="0"/>
            </a:br>
            <a:r>
              <a:rPr lang="en" sz="2800" dirty="0"/>
              <a:t/>
            </a:r>
            <a:br>
              <a:rPr lang="en" sz="2800" dirty="0"/>
            </a:b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11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685800" y="592860"/>
            <a:ext cx="1296143" cy="1220429"/>
          </a:xfrm>
          <a:prstGeom prst="rect">
            <a:avLst/>
          </a:prstGeom>
          <a:noFill/>
        </p:spPr>
      </p:pic>
      <p:pic>
        <p:nvPicPr>
          <p:cNvPr id="18" name="Picture 5" descr="C:\Users\Joana\Desktop\CPDI\PROPLAN_BRANC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99542"/>
            <a:ext cx="2273255" cy="848412"/>
          </a:xfrm>
          <a:prstGeom prst="rect">
            <a:avLst/>
          </a:prstGeom>
          <a:noFill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3834" t="18571" r="34139" b="12321"/>
          <a:stretch>
            <a:fillRect/>
          </a:stretch>
        </p:blipFill>
        <p:spPr bwMode="auto">
          <a:xfrm>
            <a:off x="5582715" y="592860"/>
            <a:ext cx="875211" cy="106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113600" y="3857634"/>
            <a:ext cx="485088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Planejamento participativo – Comissão de planejamento </a:t>
            </a:r>
            <a:endParaRPr dirty="0"/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 smtClean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6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4143372" y="1142990"/>
            <a:ext cx="841228" cy="792088"/>
          </a:xfrm>
          <a:prstGeom prst="rect">
            <a:avLst/>
          </a:prstGeom>
          <a:noFill/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28596" y="1359280"/>
            <a:ext cx="8331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Um Planejamento Estratégico conduzido de forma participativa é importante para se conseguir o envolvimento de todos. As pessoas tendem a se engajar mais na execução do planejamento, quando técnicas participativas, que envolvem todos os níveis da organização, são utilizadas na elaboração do planejamento. Outro benefício é que os esforços de monitoramento de resultados deixam de ser vistos como uma burocracia e são percebidos como algo fundamental por todo o órgão.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0034" y="3190408"/>
            <a:ext cx="3429024" cy="52322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Aceitação, aderência e perenidade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0034" y="3833350"/>
            <a:ext cx="3429024" cy="73866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Levantamento de informações técnicas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143372" y="3833350"/>
            <a:ext cx="3429024" cy="73866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Corresponsabilização</a:t>
            </a:r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143372" y="3190408"/>
            <a:ext cx="3429024" cy="52322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Integração e direcionamento de esforços</a:t>
            </a:r>
            <a:endParaRPr lang="pt-BR" dirty="0"/>
          </a:p>
        </p:txBody>
      </p:sp>
      <p:sp>
        <p:nvSpPr>
          <p:cNvPr id="10" name="Google Shape;174;p19"/>
          <p:cNvSpPr txBox="1">
            <a:spLocks/>
          </p:cNvSpPr>
          <p:nvPr/>
        </p:nvSpPr>
        <p:spPr>
          <a:xfrm>
            <a:off x="357158" y="54628"/>
            <a:ext cx="857256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94BF6E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Planejamento Participativo</a:t>
            </a:r>
            <a:endParaRPr kumimoji="0" lang="pt-BR" sz="4800" b="1" i="0" u="none" strike="noStrike" kern="0" cap="none" spc="0" normalizeH="0" baseline="0" noProof="0" dirty="0">
              <a:ln>
                <a:noFill/>
              </a:ln>
              <a:solidFill>
                <a:srgbClr val="94BF6E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28596" y="1643056"/>
            <a:ext cx="833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Nos setores em que a equipe for muito numerosa, a participação de todos na elaboração do planejamento muitas vezes se torna inviável, sugerimos a criação de uma Comissão de Planejamento, que será responsável por: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0034" y="4047664"/>
            <a:ext cx="4214842" cy="276999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Incluir representantes de todos os segmentos</a:t>
            </a:r>
            <a:endParaRPr lang="pt-BR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0034" y="4426879"/>
            <a:ext cx="4214842" cy="46166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Participantes podem ser incluídos por convite do gestor e/ou por inscrição voluntária.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00034" y="3429006"/>
            <a:ext cx="4214842" cy="46166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O envolvimento do gestor é fundamental em todo o processo</a:t>
            </a:r>
            <a:endParaRPr lang="pt-BR" sz="1200" dirty="0"/>
          </a:p>
        </p:txBody>
      </p:sp>
      <p:sp>
        <p:nvSpPr>
          <p:cNvPr id="10" name="Google Shape;174;p19"/>
          <p:cNvSpPr txBox="1">
            <a:spLocks/>
          </p:cNvSpPr>
          <p:nvPr/>
        </p:nvSpPr>
        <p:spPr>
          <a:xfrm>
            <a:off x="357158" y="483256"/>
            <a:ext cx="857256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94BF6E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Dicas para criação de</a:t>
            </a:r>
            <a:r>
              <a:rPr kumimoji="0" lang="pt-BR" sz="4800" b="1" i="0" u="none" strike="noStrike" kern="0" cap="none" spc="0" normalizeH="0" noProof="0" dirty="0" smtClean="0">
                <a:ln>
                  <a:noFill/>
                </a:ln>
                <a:solidFill>
                  <a:srgbClr val="94BF6E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 uma Comissão de Planejamento</a:t>
            </a:r>
            <a:endParaRPr kumimoji="0" lang="pt-BR" sz="4800" b="1" i="0" u="none" strike="noStrike" kern="0" cap="none" spc="0" normalizeH="0" baseline="0" noProof="0" dirty="0">
              <a:ln>
                <a:noFill/>
              </a:ln>
              <a:solidFill>
                <a:srgbClr val="94BF6E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857752" y="3429006"/>
            <a:ext cx="3857620" cy="64633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É interessante incluir  nas comissões pessoas que tenham um bom conhecimento da unidade e instituição. </a:t>
            </a:r>
            <a:endParaRPr lang="pt-BR" sz="1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857752" y="4212565"/>
            <a:ext cx="3857652" cy="46166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As pessoas da Comissão atuam como um elo representando os demais membros da unidade.</a:t>
            </a:r>
            <a:endParaRPr lang="pt-BR" sz="12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00034" y="2199029"/>
            <a:ext cx="821537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Coordenar os processos de planejamento referentes às suas unidades organizacionais; engajar e incentivar </a:t>
            </a:r>
          </a:p>
          <a:p>
            <a:r>
              <a:rPr lang="pt-BR" sz="1200" b="1" dirty="0" smtClean="0"/>
              <a:t>integrantes da unidade organizacional para participarem do processo de planejamento; divulgar o processo de planejamento em sua unidade organizacional; monitorar a execução dos objetivos, planos e metas estabelecidos no planejamento que coordena; garantir a continuidade do processo de planejamento na sua unidade organizacional.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113600" y="3857634"/>
            <a:ext cx="485088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Sugestão de metodologia para elaboração do planejamento </a:t>
            </a:r>
            <a:endParaRPr sz="4400" dirty="0"/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 smtClean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6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4143372" y="1428742"/>
            <a:ext cx="841228" cy="792088"/>
          </a:xfrm>
          <a:prstGeom prst="rect">
            <a:avLst/>
          </a:prstGeom>
          <a:noFill/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 idx="4294967295"/>
          </p:nvPr>
        </p:nvSpPr>
        <p:spPr>
          <a:xfrm>
            <a:off x="387474" y="366857"/>
            <a:ext cx="6272758" cy="548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124057"/>
                </a:solidFill>
              </a:rPr>
              <a:t>Processo</a:t>
            </a:r>
            <a:endParaRPr dirty="0">
              <a:solidFill>
                <a:srgbClr val="124057"/>
              </a:solidFill>
            </a:endParaRPr>
          </a:p>
        </p:txBody>
      </p:sp>
      <p:sp>
        <p:nvSpPr>
          <p:cNvPr id="312" name="Google Shape;312;p2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87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1357304"/>
            <a:ext cx="6954837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CaixaDeTexto 20"/>
          <p:cNvSpPr txBox="1"/>
          <p:nvPr/>
        </p:nvSpPr>
        <p:spPr>
          <a:xfrm>
            <a:off x="3740685" y="4786328"/>
            <a:ext cx="5331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Fonte: Guia Prático do Planejamento Estratégico na UFRPE (UFRPE, 2020)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071934" y="3571882"/>
            <a:ext cx="4850888" cy="785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Documentos de base importantes para o planejamento</a:t>
            </a:r>
            <a:endParaRPr sz="4400" dirty="0"/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 smtClean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5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6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4143372" y="785800"/>
            <a:ext cx="841228" cy="792088"/>
          </a:xfrm>
          <a:prstGeom prst="rect">
            <a:avLst/>
          </a:prstGeom>
          <a:noFill/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 idx="4294967295"/>
          </p:nvPr>
        </p:nvSpPr>
        <p:spPr>
          <a:xfrm>
            <a:off x="571472" y="785800"/>
            <a:ext cx="4357718" cy="548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 smtClean="0">
                <a:solidFill>
                  <a:srgbClr val="124057"/>
                </a:solidFill>
              </a:rPr>
              <a:t>Plano de Desenvolvimento Institucional (PDI)</a:t>
            </a:r>
            <a:br>
              <a:rPr lang="en" dirty="0" smtClean="0">
                <a:solidFill>
                  <a:srgbClr val="124057"/>
                </a:solidFill>
              </a:rPr>
            </a:br>
            <a:r>
              <a:rPr lang="en" dirty="0" smtClean="0">
                <a:solidFill>
                  <a:srgbClr val="124057"/>
                </a:solidFill>
              </a:rPr>
              <a:t/>
            </a:r>
            <a:br>
              <a:rPr lang="en" dirty="0" smtClean="0">
                <a:solidFill>
                  <a:srgbClr val="124057"/>
                </a:solidFill>
              </a:rPr>
            </a:br>
            <a:endParaRPr lang="en" dirty="0">
              <a:solidFill>
                <a:srgbClr val="124057"/>
              </a:solidFill>
            </a:endParaRPr>
          </a:p>
        </p:txBody>
      </p:sp>
      <p:sp>
        <p:nvSpPr>
          <p:cNvPr id="312" name="Google Shape;312;p2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87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8" name="Google Shape;265;p25"/>
          <p:cNvSpPr txBox="1">
            <a:spLocks/>
          </p:cNvSpPr>
          <p:nvPr/>
        </p:nvSpPr>
        <p:spPr>
          <a:xfrm>
            <a:off x="4929190" y="785800"/>
            <a:ext cx="4071934" cy="54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24057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Relatórios de </a:t>
            </a:r>
            <a:r>
              <a:rPr kumimoji="0" lang="pt-B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24057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Autoavaliação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24057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 Institucional</a:t>
            </a:r>
            <a:b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24057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</a:b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124057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1785932"/>
            <a:ext cx="2271710" cy="246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7" y="1571619"/>
            <a:ext cx="399150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7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endParaRPr lang="pt-BR" sz="2400" dirty="0">
              <a:solidFill>
                <a:srgbClr val="FFFFFF"/>
              </a:solidFill>
              <a:latin typeface="+mn-lt"/>
            </a:endParaRPr>
          </a:p>
          <a:p>
            <a:pPr marL="174625" indent="0"/>
            <a:r>
              <a:rPr lang="pt-BR" sz="2400" dirty="0">
                <a:solidFill>
                  <a:srgbClr val="FFFFFF"/>
                </a:solidFill>
                <a:latin typeface="+mn-lt"/>
              </a:rPr>
              <a:t>Rafael Rodrigues Carvalho</a:t>
            </a:r>
          </a:p>
          <a:p>
            <a:pPr marL="174625" indent="0"/>
            <a:r>
              <a:rPr lang="pt-BR" sz="2400" dirty="0">
                <a:solidFill>
                  <a:srgbClr val="FFFFFF"/>
                </a:solidFill>
                <a:latin typeface="+mn-lt"/>
              </a:rPr>
              <a:t>Joana dos Santos Silva</a:t>
            </a:r>
          </a:p>
          <a:p>
            <a:pPr marL="174625" indent="0"/>
            <a:endParaRPr lang="pt-BR" sz="1200" dirty="0">
              <a:solidFill>
                <a:srgbClr val="FFFFFF"/>
              </a:solidFill>
              <a:latin typeface="+mn-lt"/>
            </a:endParaRPr>
          </a:p>
          <a:p>
            <a:pPr marL="174625" indent="0">
              <a:lnSpc>
                <a:spcPct val="90000"/>
              </a:lnSpc>
              <a:spcBef>
                <a:spcPts val="1000"/>
              </a:spcBef>
            </a:pPr>
            <a:r>
              <a:rPr lang="pt-BR" sz="3200" dirty="0">
                <a:solidFill>
                  <a:srgbClr val="FFFFFF"/>
                </a:solidFill>
                <a:latin typeface="+mn-lt"/>
              </a:rPr>
              <a:t>cpdi.proplan@ufrpe.br</a:t>
            </a:r>
          </a:p>
          <a:p>
            <a:pPr marL="174625" lvl="0" indent="0">
              <a:lnSpc>
                <a:spcPct val="90000"/>
              </a:lnSpc>
              <a:spcBef>
                <a:spcPts val="1000"/>
              </a:spcBef>
              <a:buClrTx/>
              <a:buSzTx/>
              <a:defRPr/>
            </a:pPr>
            <a:r>
              <a:rPr lang="pt-BR" sz="2400" dirty="0">
                <a:solidFill>
                  <a:srgbClr val="FFFFFF"/>
                </a:solidFill>
                <a:latin typeface="+mn-lt"/>
              </a:rPr>
              <a:t> www.proplan.ufrpe.br</a:t>
            </a:r>
            <a:endParaRPr sz="2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pic>
        <p:nvPicPr>
          <p:cNvPr id="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683570" y="1203598"/>
            <a:ext cx="917704" cy="864096"/>
          </a:xfrm>
          <a:prstGeom prst="rect">
            <a:avLst/>
          </a:prstGeom>
          <a:noFill/>
        </p:spPr>
      </p:pic>
      <p:pic>
        <p:nvPicPr>
          <p:cNvPr id="6" name="Picture 5" descr="C:\Users\Joana\Desktop\CPDI\PROPLAN_BRANC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99542"/>
            <a:ext cx="2273255" cy="84841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3834" t="18571" r="34139" b="12321"/>
          <a:stretch>
            <a:fillRect/>
          </a:stretch>
        </p:blipFill>
        <p:spPr bwMode="auto">
          <a:xfrm>
            <a:off x="5582715" y="592860"/>
            <a:ext cx="875211" cy="106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2.proplan.ufrpe.br/sites/ww2.proplan.ufrpe.br/files/guia_2.PNG">
            <a:hlinkClick r:id="rId6"/>
            <a:extLst>
              <a:ext uri="{FF2B5EF4-FFF2-40B4-BE49-F238E27FC236}">
                <a16:creationId xmlns="" xmlns:a16="http://schemas.microsoft.com/office/drawing/2014/main" id="{3EDC6778-3C83-4FF2-999E-5D6617278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779662"/>
            <a:ext cx="1660419" cy="237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18639350-549F-41DD-9893-B0C4D90DA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6593"/>
            <a:ext cx="5760640" cy="4140085"/>
          </a:xfrm>
          <a:prstGeom prst="rect">
            <a:avLst/>
          </a:prstGeom>
        </p:spPr>
      </p:pic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3568" y="-20538"/>
            <a:ext cx="532636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94BF6E"/>
                </a:solidFill>
              </a:rPr>
              <a:t>Agenda</a:t>
            </a:r>
            <a:endParaRPr sz="60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4F2F724D-6465-44E6-A436-75D3016BA706}"/>
              </a:ext>
            </a:extLst>
          </p:cNvPr>
          <p:cNvSpPr txBox="1"/>
          <p:nvPr/>
        </p:nvSpPr>
        <p:spPr>
          <a:xfrm>
            <a:off x="2771800" y="163564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 smtClean="0">
                <a:solidFill>
                  <a:schemeClr val="tx1"/>
                </a:solidFill>
              </a:rPr>
              <a:t>1. Definições e importância do planejamento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="" xmlns:a16="http://schemas.microsoft.com/office/drawing/2014/main" id="{72AE00D2-EF2C-40EB-99EE-54BF02C48F83}"/>
              </a:ext>
            </a:extLst>
          </p:cNvPr>
          <p:cNvSpPr txBox="1"/>
          <p:nvPr/>
        </p:nvSpPr>
        <p:spPr>
          <a:xfrm>
            <a:off x="5143504" y="3000378"/>
            <a:ext cx="178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 smtClean="0">
                <a:solidFill>
                  <a:schemeClr val="tx1"/>
                </a:solidFill>
              </a:rPr>
              <a:t>5. Documentos de base importantes para o planejamento</a:t>
            </a:r>
            <a:endParaRPr lang="pt-BR" sz="1600" b="1" i="1" dirty="0">
              <a:solidFill>
                <a:schemeClr val="tx1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F370EC2A-3EBB-40F1-8B34-A8CADC9E31D8}"/>
              </a:ext>
            </a:extLst>
          </p:cNvPr>
          <p:cNvSpPr txBox="1"/>
          <p:nvPr/>
        </p:nvSpPr>
        <p:spPr>
          <a:xfrm>
            <a:off x="2714612" y="3643320"/>
            <a:ext cx="1947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 smtClean="0">
                <a:solidFill>
                  <a:schemeClr val="tx1"/>
                </a:solidFill>
              </a:rPr>
              <a:t>3. Planejamento participativo – Estabelecimento de comissão</a:t>
            </a:r>
            <a:endParaRPr lang="pt-BR" sz="1600" b="1" i="1" dirty="0">
              <a:solidFill>
                <a:schemeClr val="tx1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="" xmlns:a16="http://schemas.microsoft.com/office/drawing/2014/main" id="{CA9B5C91-F91D-49F7-B238-F84685A84B45}"/>
              </a:ext>
            </a:extLst>
          </p:cNvPr>
          <p:cNvSpPr txBox="1"/>
          <p:nvPr/>
        </p:nvSpPr>
        <p:spPr>
          <a:xfrm>
            <a:off x="5143504" y="1643056"/>
            <a:ext cx="1833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 smtClean="0">
                <a:solidFill>
                  <a:schemeClr val="tx1"/>
                </a:solidFill>
              </a:rPr>
              <a:t>4. Sugestão de metodologia para elaboração do planejamento</a:t>
            </a:r>
            <a:endParaRPr lang="pt-BR" sz="1600" b="1" i="1" dirty="0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F370EC2A-3EBB-40F1-8B34-A8CADC9E31D8}"/>
              </a:ext>
            </a:extLst>
          </p:cNvPr>
          <p:cNvSpPr txBox="1"/>
          <p:nvPr/>
        </p:nvSpPr>
        <p:spPr>
          <a:xfrm>
            <a:off x="2786050" y="2714626"/>
            <a:ext cx="194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 smtClean="0">
                <a:solidFill>
                  <a:schemeClr val="tx1"/>
                </a:solidFill>
              </a:rPr>
              <a:t>2. O planejamento na UFRPE</a:t>
            </a:r>
            <a:endParaRPr lang="pt-BR" sz="1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85088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Definições e importância</a:t>
            </a:r>
            <a:endParaRPr dirty="0"/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6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4139952" y="1491630"/>
            <a:ext cx="841228" cy="792088"/>
          </a:xfrm>
          <a:prstGeom prst="rect">
            <a:avLst/>
          </a:prstGeom>
          <a:noFill/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7643834" y="1714494"/>
            <a:ext cx="642942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4143372" y="1928808"/>
            <a:ext cx="2286016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786050" y="2214560"/>
            <a:ext cx="3429024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642910" y="1928808"/>
            <a:ext cx="1500198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3357554" y="1714494"/>
            <a:ext cx="1928826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2" name="Google Shape;312;p2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87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41" name="Espaço Reservado para Conteúdo 2"/>
          <p:cNvSpPr txBox="1">
            <a:spLocks/>
          </p:cNvSpPr>
          <p:nvPr/>
        </p:nvSpPr>
        <p:spPr>
          <a:xfrm>
            <a:off x="571472" y="2857502"/>
            <a:ext cx="8229600" cy="164307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Processo de análise: </a:t>
            </a:r>
            <a:r>
              <a:rPr lang="pt-BR" sz="1600" dirty="0" smtClean="0"/>
              <a:t>O que é a organização? O que ela faz e porque? Como alocar os recursos?</a:t>
            </a:r>
          </a:p>
          <a:p>
            <a:pPr marL="0" indent="0">
              <a:buNone/>
            </a:pPr>
            <a:endParaRPr lang="pt-BR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O produto do planejamento estratégico </a:t>
            </a:r>
            <a:r>
              <a:rPr lang="pt-BR" sz="1600" dirty="0" smtClean="0"/>
              <a:t>é um plano, que documenta os desafios, a missão, a visão, os valores, os objetivos, os indicadores, as metas e as ações necessárias para alcançá-las. </a:t>
            </a:r>
            <a:endParaRPr lang="pt-BR" sz="1600" dirty="0"/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571472" y="1500180"/>
            <a:ext cx="8229600" cy="785818"/>
          </a:xfrm>
          <a:prstGeom prst="rect">
            <a:avLst/>
          </a:prstGeom>
        </p:spPr>
        <p:txBody>
          <a:bodyPr/>
          <a:lstStyle/>
          <a:p>
            <a:r>
              <a:rPr lang="pt-BR" sz="1600" dirty="0" smtClean="0"/>
              <a:t>“Planejamento Estratégico é o </a:t>
            </a:r>
            <a:r>
              <a:rPr lang="pt-BR" sz="1600" b="1" dirty="0" smtClean="0"/>
              <a:t>processo contínuo </a:t>
            </a:r>
            <a:r>
              <a:rPr lang="pt-BR" sz="1600" dirty="0" smtClean="0"/>
              <a:t>de, sistematicamente [...], </a:t>
            </a:r>
            <a:r>
              <a:rPr lang="pt-BR" sz="1600" b="1" dirty="0" smtClean="0"/>
              <a:t>tomar decisões atuais </a:t>
            </a:r>
            <a:r>
              <a:rPr lang="pt-BR" sz="1600" dirty="0" smtClean="0"/>
              <a:t>que envolvam riscos; </a:t>
            </a:r>
            <a:r>
              <a:rPr lang="pt-BR" sz="1600" b="1" dirty="0" smtClean="0"/>
              <a:t>organizar as atividades </a:t>
            </a:r>
            <a:r>
              <a:rPr lang="pt-BR" sz="1600" dirty="0" smtClean="0"/>
              <a:t>necessárias à execução dessas decisões e, [...], </a:t>
            </a:r>
            <a:r>
              <a:rPr lang="pt-BR" sz="1600" b="1" dirty="0" smtClean="0"/>
              <a:t>medir o</a:t>
            </a:r>
            <a:r>
              <a:rPr lang="pt-BR" sz="1600" dirty="0" smtClean="0"/>
              <a:t> </a:t>
            </a:r>
            <a:r>
              <a:rPr lang="pt-BR" sz="1600" b="1" dirty="0" smtClean="0"/>
              <a:t>resultado dessas decisões </a:t>
            </a:r>
            <a:r>
              <a:rPr lang="pt-BR" sz="1600" dirty="0" smtClean="0"/>
              <a:t>em confronto com as expectativas. ” Peter </a:t>
            </a:r>
            <a:r>
              <a:rPr lang="pt-BR" sz="1600" dirty="0" err="1" smtClean="0"/>
              <a:t>Drucker</a:t>
            </a:r>
            <a:endParaRPr lang="pt-BR" sz="1600" dirty="0" smtClean="0"/>
          </a:p>
        </p:txBody>
      </p:sp>
      <p:sp>
        <p:nvSpPr>
          <p:cNvPr id="29" name="Google Shape;174;p19"/>
          <p:cNvSpPr txBox="1">
            <a:spLocks/>
          </p:cNvSpPr>
          <p:nvPr/>
        </p:nvSpPr>
        <p:spPr>
          <a:xfrm>
            <a:off x="357158" y="0"/>
            <a:ext cx="857256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94BF6E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Planejamento</a:t>
            </a:r>
            <a:r>
              <a:rPr kumimoji="0" lang="pt-BR" sz="4800" b="1" i="0" u="none" strike="noStrike" kern="0" cap="none" spc="0" normalizeH="0" noProof="0" dirty="0" smtClean="0">
                <a:ln>
                  <a:noFill/>
                </a:ln>
                <a:solidFill>
                  <a:srgbClr val="94BF6E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 Estratégico</a:t>
            </a:r>
            <a:endParaRPr kumimoji="0" lang="pt-BR" sz="4800" b="1" i="0" u="none" strike="noStrike" kern="0" cap="none" spc="0" normalizeH="0" baseline="0" noProof="0" dirty="0">
              <a:ln>
                <a:noFill/>
              </a:ln>
              <a:solidFill>
                <a:srgbClr val="94BF6E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500034" y="1142990"/>
            <a:ext cx="8229600" cy="35719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Conceito: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3000364" y="1571618"/>
            <a:ext cx="1928826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1357290" y="1785932"/>
            <a:ext cx="1357322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2214546" y="2071684"/>
            <a:ext cx="928694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500034" y="2071684"/>
            <a:ext cx="1500198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4071934" y="1785932"/>
            <a:ext cx="1571636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2" name="Google Shape;312;p2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87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387474" y="1357304"/>
            <a:ext cx="5398972" cy="78581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A gestão estratégica é um processo contínuo, que integra o planejamento estratégico à implementação, monitoramento e avaliação da estratégia</a:t>
            </a:r>
            <a:r>
              <a:rPr lang="pt-BR" sz="1600" dirty="0"/>
              <a:t>.</a:t>
            </a:r>
            <a:endParaRPr lang="pt-BR" sz="1600" dirty="0" smtClean="0"/>
          </a:p>
        </p:txBody>
      </p:sp>
      <p:sp>
        <p:nvSpPr>
          <p:cNvPr id="20" name="Google Shape;265;p25"/>
          <p:cNvSpPr txBox="1">
            <a:spLocks/>
          </p:cNvSpPr>
          <p:nvPr/>
        </p:nvSpPr>
        <p:spPr>
          <a:xfrm>
            <a:off x="387474" y="2571750"/>
            <a:ext cx="6272758" cy="54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24057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Alguns desafios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124057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387474" y="3071816"/>
            <a:ext cx="8229600" cy="1000132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pt-BR" sz="1600" dirty="0" err="1" smtClean="0"/>
              <a:t>Frequentemente</a:t>
            </a:r>
            <a:r>
              <a:rPr lang="pt-BR" sz="1600" dirty="0" smtClean="0"/>
              <a:t> planos caem no esquecimento e metas não são atendidas por uma</a:t>
            </a:r>
            <a:br>
              <a:rPr lang="pt-BR" sz="1600" dirty="0" smtClean="0"/>
            </a:br>
            <a:r>
              <a:rPr lang="pt-BR" sz="1600" dirty="0" smtClean="0"/>
              <a:t>variedade de razões: mudam as prioridades e os recursos disponíveis; a descontinuidade da gestão decorrente das mudanças de dirigentes; a dificuldade de mensurar o sucesso; dificuldades em prever os riscos. O desafio para as organizações</a:t>
            </a:r>
            <a:br>
              <a:rPr lang="pt-BR" sz="1600" dirty="0" smtClean="0"/>
            </a:br>
            <a:r>
              <a:rPr lang="pt-BR" sz="1600" dirty="0" smtClean="0"/>
              <a:t>públicas é encontrar maneiras de definir e executar seus objetivos prioritários com o maior impacto possível, usando processos de gestão realmente estratégicos. 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929190" y="4580767"/>
            <a:ext cx="4086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Fonte: Guia Técnico de Gestão Estratégica (Brasil, 2020)</a:t>
            </a:r>
          </a:p>
        </p:txBody>
      </p:sp>
      <p:sp>
        <p:nvSpPr>
          <p:cNvPr id="29" name="Google Shape;174;p19"/>
          <p:cNvSpPr txBox="1">
            <a:spLocks/>
          </p:cNvSpPr>
          <p:nvPr/>
        </p:nvSpPr>
        <p:spPr>
          <a:xfrm>
            <a:off x="357158" y="54628"/>
            <a:ext cx="857256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94BF6E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Gestão</a:t>
            </a:r>
            <a:r>
              <a:rPr kumimoji="0" lang="pt-BR" sz="4800" b="1" i="0" u="none" strike="noStrike" kern="0" cap="none" spc="0" normalizeH="0" noProof="0" dirty="0" smtClean="0">
                <a:ln>
                  <a:noFill/>
                </a:ln>
                <a:solidFill>
                  <a:srgbClr val="94BF6E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 Estratégica</a:t>
            </a:r>
            <a:endParaRPr kumimoji="0" lang="pt-BR" sz="4800" b="1" i="0" u="none" strike="noStrike" kern="0" cap="none" spc="0" normalizeH="0" baseline="0" noProof="0" dirty="0">
              <a:ln>
                <a:noFill/>
              </a:ln>
              <a:solidFill>
                <a:srgbClr val="94BF6E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4FFD00D3-5CF5-4ABA-AB4D-9AB36A3F7A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3361" b="96303" l="5057" r="96411">
                        <a14:foregroundMark x1="7993" y1="49580" x2="15661" y2="49076"/>
                        <a14:foregroundMark x1="89070" y1="53109" x2="96248" y2="52101"/>
                        <a14:foregroundMark x1="54486" y1="12437" x2="52692" y2="7227"/>
                        <a14:foregroundMark x1="49755" y1="89076" x2="50082" y2="92773"/>
                        <a14:foregroundMark x1="8320" y1="50084" x2="5546" y2="50588"/>
                        <a14:foregroundMark x1="50408" y1="81176" x2="53018" y2="86555"/>
                        <a14:foregroundMark x1="51387" y1="96303" x2="51387" y2="96303"/>
                        <a14:foregroundMark x1="96574" y1="50756" x2="96574" y2="50756"/>
                        <a14:foregroundMark x1="41436" y1="49076" x2="41436" y2="49076"/>
                        <a14:foregroundMark x1="44535" y1="48235" x2="44535" y2="48235"/>
                        <a14:foregroundMark x1="53018" y1="46387" x2="53018" y2="46387"/>
                        <a14:foregroundMark x1="61175" y1="46387" x2="61175" y2="46387"/>
                        <a14:foregroundMark x1="51550" y1="3361" x2="51550" y2="3361"/>
                        <a14:backgroundMark x1="39315" y1="48235" x2="39315" y2="48235"/>
                        <a14:backgroundMark x1="61990" y1="50588" x2="61990" y2="5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6512" y="714362"/>
            <a:ext cx="2207975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87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29" name="Google Shape;174;p19"/>
          <p:cNvSpPr txBox="1">
            <a:spLocks/>
          </p:cNvSpPr>
          <p:nvPr/>
        </p:nvSpPr>
        <p:spPr>
          <a:xfrm>
            <a:off x="357158" y="54628"/>
            <a:ext cx="857256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94BF6E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Benefícios do Planejamento</a:t>
            </a:r>
            <a:endParaRPr kumimoji="0" lang="pt-BR" sz="4800" b="1" i="0" u="none" strike="noStrike" kern="0" cap="none" spc="0" normalizeH="0" baseline="0" noProof="0" dirty="0">
              <a:ln>
                <a:noFill/>
              </a:ln>
              <a:solidFill>
                <a:srgbClr val="94BF6E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85918" y="1793968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AUTOCONHECIMENTO</a:t>
            </a:r>
            <a:endParaRPr lang="pt-BR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70" y="1643056"/>
            <a:ext cx="857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 l="16544" r="11764"/>
          <a:stretch>
            <a:fillRect/>
          </a:stretch>
        </p:blipFill>
        <p:spPr bwMode="auto">
          <a:xfrm>
            <a:off x="714348" y="2368454"/>
            <a:ext cx="928694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1785918" y="2571753"/>
            <a:ext cx="2111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TOMADA DE DECISÃO</a:t>
            </a:r>
            <a:endParaRPr lang="pt-BR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6270" y="3186121"/>
            <a:ext cx="7048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2923" y="1643056"/>
            <a:ext cx="63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6248" y="2420841"/>
            <a:ext cx="771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1785918" y="3332270"/>
            <a:ext cx="15520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COMUNICAÇÃO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286380" y="1793968"/>
            <a:ext cx="3488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IDENTIFICAÇÃO DE OPORTUNIDADES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5286380" y="2571753"/>
            <a:ext cx="19720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EVITA RETRABALHO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113600" y="2428874"/>
            <a:ext cx="485088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 Planejamento na UFRPE</a:t>
            </a:r>
            <a:endParaRPr dirty="0"/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 smtClean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6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4143372" y="1142990"/>
            <a:ext cx="841228" cy="792088"/>
          </a:xfrm>
          <a:prstGeom prst="rect">
            <a:avLst/>
          </a:prstGeom>
          <a:noFill/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87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29" name="Google Shape;174;p19"/>
          <p:cNvSpPr txBox="1">
            <a:spLocks/>
          </p:cNvSpPr>
          <p:nvPr/>
        </p:nvSpPr>
        <p:spPr>
          <a:xfrm>
            <a:off x="357158" y="54628"/>
            <a:ext cx="857256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94BF6E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Política de Planejamento</a:t>
            </a:r>
            <a:endParaRPr kumimoji="0" lang="pt-BR" sz="4800" b="1" i="0" u="none" strike="noStrike" kern="0" cap="none" spc="0" normalizeH="0" baseline="0" noProof="0" dirty="0">
              <a:ln>
                <a:noFill/>
              </a:ln>
              <a:solidFill>
                <a:srgbClr val="94BF6E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571472" y="1142990"/>
            <a:ext cx="8229600" cy="164307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RESOLUÇÃO Nº 119/2021 DO CONSU: </a:t>
            </a:r>
            <a:r>
              <a:rPr lang="pt-BR" sz="1600" dirty="0" smtClean="0"/>
              <a:t>A Política de Planejamento tem por objetivo orientar os agentes da UFRPE no processo de diagnosticar, programar, implementar, monitorar e avaliar seu planejamento, contribuindo para o alcance dos objetivos institucionais, incorporando a visão estratégica como meio para a tomada de</a:t>
            </a:r>
            <a:br>
              <a:rPr lang="pt-BR" sz="1600" dirty="0" smtClean="0"/>
            </a:br>
            <a:r>
              <a:rPr lang="pt-BR" sz="1600" dirty="0" smtClean="0"/>
              <a:t>decisões em todos os níveis da Instituição.</a:t>
            </a:r>
          </a:p>
          <a:p>
            <a:pPr marL="0" indent="0">
              <a:buNone/>
            </a:pPr>
            <a:endParaRPr lang="pt-BR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Política de Planejamento abrange os planejamentos nos seguintes níveis:</a:t>
            </a:r>
            <a:r>
              <a:rPr lang="pt-BR" sz="1600" dirty="0" smtClean="0"/>
              <a:t/>
            </a:r>
            <a:br>
              <a:rPr lang="pt-BR" sz="1600" dirty="0" smtClean="0"/>
            </a:br>
            <a:endParaRPr lang="pt-BR" sz="1600" dirty="0"/>
          </a:p>
        </p:txBody>
      </p:sp>
      <p:graphicFrame>
        <p:nvGraphicFramePr>
          <p:cNvPr id="18" name="Diagrama 17"/>
          <p:cNvGraphicFramePr/>
          <p:nvPr/>
        </p:nvGraphicFramePr>
        <p:xfrm>
          <a:off x="714348" y="2928940"/>
          <a:ext cx="2571768" cy="221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2357422" y="3143254"/>
            <a:ext cx="6000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Planejamento Estratégico: Plano de Desenvolvimento Institucional (PDI)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786050" y="3786196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Planejamento Tático: Plano de Gestão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286116" y="4500576"/>
            <a:ext cx="5857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Planejamento Operacional: Planos de Desenvolvimento das Unidades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87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571472" y="785800"/>
            <a:ext cx="8229600" cy="3643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Plano de Desenvolvimento das Unidades: </a:t>
            </a:r>
            <a:endParaRPr lang="pt-BR" sz="1600" dirty="0" smtClean="0"/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r>
              <a:rPr lang="pt-BR" sz="1600" dirty="0" smtClean="0"/>
              <a:t>As unidades organizacionais da UFRPE realizarão </a:t>
            </a:r>
            <a:r>
              <a:rPr lang="pt-BR" sz="1600" b="1" dirty="0" smtClean="0"/>
              <a:t>anualmente</a:t>
            </a:r>
            <a:r>
              <a:rPr lang="pt-BR" sz="1600" dirty="0" smtClean="0"/>
              <a:t> seus Planos de</a:t>
            </a:r>
            <a:br>
              <a:rPr lang="pt-BR" sz="1600" dirty="0" smtClean="0"/>
            </a:br>
            <a:r>
              <a:rPr lang="pt-BR" sz="1600" dirty="0" smtClean="0"/>
              <a:t>Desenvolvimento da Unidade, produto do planejamento estratégico, que </a:t>
            </a:r>
            <a:r>
              <a:rPr lang="pt-BR" sz="1600" b="1" dirty="0" smtClean="0"/>
              <a:t>documenta,</a:t>
            </a:r>
            <a:br>
              <a:rPr lang="pt-BR" sz="1600" b="1" dirty="0" smtClean="0"/>
            </a:br>
            <a:r>
              <a:rPr lang="pt-BR" sz="1600" b="1" dirty="0" smtClean="0"/>
              <a:t>no mínimo a identidade organizacional, a análise ambiental, objetivos e planos de</a:t>
            </a:r>
            <a:br>
              <a:rPr lang="pt-BR" sz="1600" b="1" dirty="0" smtClean="0"/>
            </a:br>
            <a:r>
              <a:rPr lang="pt-BR" sz="1600" b="1" dirty="0" smtClean="0"/>
              <a:t>ação da unidade organizacional.</a:t>
            </a:r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r>
              <a:rPr lang="pt-BR" sz="1600" dirty="0" smtClean="0"/>
              <a:t>Os Planos de Desenvolvimento da Unidade devem estar necessariamente </a:t>
            </a:r>
            <a:r>
              <a:rPr lang="pt-BR" sz="1600" b="1" dirty="0" smtClean="0"/>
              <a:t>alinhados às</a:t>
            </a:r>
            <a:br>
              <a:rPr lang="pt-BR" sz="1600" b="1" dirty="0" smtClean="0"/>
            </a:br>
            <a:r>
              <a:rPr lang="pt-BR" sz="1600" b="1" dirty="0" smtClean="0"/>
              <a:t>diretrizes dispostas no PDI</a:t>
            </a:r>
            <a:r>
              <a:rPr lang="pt-BR" sz="1600" dirty="0" smtClean="0"/>
              <a:t> referentes à área de atuação da unidade organizacional</a:t>
            </a:r>
          </a:p>
          <a:p>
            <a:pPr marL="0" indent="0">
              <a:buNone/>
            </a:pP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A </a:t>
            </a:r>
            <a:r>
              <a:rPr lang="pt-BR" sz="1600" b="1" dirty="0" smtClean="0"/>
              <a:t>estrutura dos Planos de Desenvolvimento da Unidade pode ser ajustada </a:t>
            </a:r>
            <a:r>
              <a:rPr lang="pt-BR" sz="1600" dirty="0" smtClean="0"/>
              <a:t>em conformidade com orientações e recomendações feitas pela PROPLAN ou pelo Comitê de Governança, Gestão de Riscos e Controles Internos.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4722</TotalTime>
  <Words>770</Words>
  <Application>Microsoft Office PowerPoint</Application>
  <PresentationFormat>Apresentação na tela (16:9)</PresentationFormat>
  <Paragraphs>94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Roboto Slab</vt:lpstr>
      <vt:lpstr>Sarala</vt:lpstr>
      <vt:lpstr>Nixie One</vt:lpstr>
      <vt:lpstr>Warwick template</vt:lpstr>
      <vt:lpstr>Planejamento Estratégico Sugestão de metodologia  em processo participativo  </vt:lpstr>
      <vt:lpstr>Agenda</vt:lpstr>
      <vt:lpstr>Definições e importância</vt:lpstr>
      <vt:lpstr>Slide 4</vt:lpstr>
      <vt:lpstr>Slide 5</vt:lpstr>
      <vt:lpstr>Slide 6</vt:lpstr>
      <vt:lpstr>O Planejamento na UFRPE</vt:lpstr>
      <vt:lpstr>Slide 8</vt:lpstr>
      <vt:lpstr>Slide 9</vt:lpstr>
      <vt:lpstr>Planejamento participativo – Comissão de planejamento </vt:lpstr>
      <vt:lpstr>Slide 11</vt:lpstr>
      <vt:lpstr>Slide 12</vt:lpstr>
      <vt:lpstr>Sugestão de metodologia para elaboração do planejamento </vt:lpstr>
      <vt:lpstr>Processo</vt:lpstr>
      <vt:lpstr>Documentos de base importantes para o planejamento</vt:lpstr>
      <vt:lpstr>Plano de Desenvolvimento Institucional (PDI) 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Joana</dc:creator>
  <cp:lastModifiedBy>Roger</cp:lastModifiedBy>
  <cp:revision>222</cp:revision>
  <dcterms:modified xsi:type="dcterms:W3CDTF">2022-01-24T02:47:56Z</dcterms:modified>
</cp:coreProperties>
</file>