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308" r:id="rId4"/>
    <p:sldId id="319" r:id="rId5"/>
    <p:sldId id="311" r:id="rId6"/>
    <p:sldId id="313" r:id="rId7"/>
    <p:sldId id="314" r:id="rId8"/>
    <p:sldId id="315" r:id="rId9"/>
    <p:sldId id="316" r:id="rId10"/>
    <p:sldId id="317" r:id="rId11"/>
    <p:sldId id="318" r:id="rId12"/>
    <p:sldId id="312" r:id="rId13"/>
    <p:sldId id="29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FF6600"/>
    <a:srgbClr val="92D05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pt-BR" sz="2800"/>
              <a:t>Segmento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segmento!$B$1</c:f>
              <c:strCache>
                <c:ptCount val="1"/>
                <c:pt idx="0">
                  <c:v>Quantidade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E023-428D-BBF6-5A3798B455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E023-428D-BBF6-5A3798B4559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E023-428D-BBF6-5A3798B4559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E023-428D-BBF6-5A3798B4559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E023-428D-BBF6-5A3798B4559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segmento!$A$2:$A$6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técnico-administrativo</c:v>
                </c:pt>
                <c:pt idx="3">
                  <c:v>Colaborador terceirizado</c:v>
                </c:pt>
                <c:pt idx="4">
                  <c:v>Comunidade externa</c:v>
                </c:pt>
              </c:strCache>
            </c:strRef>
          </c:cat>
          <c:val>
            <c:numRef>
              <c:f>segmento!$B$2:$B$6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23-428D-BBF6-5A3798B45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Escolha da Comissão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comissão!$B$1</c:f>
              <c:strCache>
                <c:ptCount val="1"/>
                <c:pt idx="0">
                  <c:v>Escolha das comissões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BF09-4C41-850B-B749C5C5233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F09-4C41-850B-B749C5C5233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BF09-4C41-850B-B749C5C5233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BF09-4C41-850B-B749C5C5233A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BF09-4C41-850B-B749C5C5233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F09-4C41-850B-B749C5C5233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comissão!$A$2:$A$7</c:f>
              <c:strCache>
                <c:ptCount val="6"/>
                <c:pt idx="0">
                  <c:v>C. 1 Perfil Inst. e Avaliação</c:v>
                </c:pt>
                <c:pt idx="1">
                  <c:v>C. 2 Org. Adm. e Governança</c:v>
                </c:pt>
                <c:pt idx="2">
                  <c:v>C. 3 Cenários e (PEI)</c:v>
                </c:pt>
                <c:pt idx="3">
                  <c:v>C. 4 PPI e Atend. ao Discente</c:v>
                </c:pt>
                <c:pt idx="4">
                  <c:v>C. 5 Gestão Inst. E G. Pessoas</c:v>
                </c:pt>
                <c:pt idx="5">
                  <c:v>C. 6 Infra. Acessibilidade, Financeiro e Orç.</c:v>
                </c:pt>
              </c:strCache>
            </c:strRef>
          </c:cat>
          <c:val>
            <c:numRef>
              <c:f>comissão!$B$2:$B$7</c:f>
              <c:numCache>
                <c:formatCode>General</c:formatCode>
                <c:ptCount val="6"/>
                <c:pt idx="0">
                  <c:v>14</c:v>
                </c:pt>
                <c:pt idx="1">
                  <c:v>7</c:v>
                </c:pt>
                <c:pt idx="2">
                  <c:v>13</c:v>
                </c:pt>
                <c:pt idx="3">
                  <c:v>18</c:v>
                </c:pt>
                <c:pt idx="4">
                  <c:v>11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09-4C41-850B-B749C5C5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67402222870383"/>
          <c:y val="0.20640993254682777"/>
          <c:w val="0.32623534558180228"/>
          <c:h val="0.719034694042084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Comissão 1 - Segmento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0E3F-4148-A94F-C9E28FB1171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0E3F-4148-A94F-C9E28FB1171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0E3F-4148-A94F-C9E28FB1171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'Com.1'!$A$18:$A$20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'Com.1'!$B$18:$B$20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F-4148-A94F-C9E28FB117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Comissão 2 - Segmento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2205-46BE-9833-F9FA9717366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205-46BE-9833-F9FA9717366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2205-46BE-9833-F9FA9717366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'Com.2'!$A$18:$A$20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'Com.2'!$B$18:$B$20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05-46BE-9833-F9FA971736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Comissão 3 - Segmento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7E23-4677-8F6A-8B9EF614891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E23-4677-8F6A-8B9EF614891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7E23-4677-8F6A-8B9EF614891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'Com.3'!$A$18:$A$20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'Com.3'!$B$18:$B$20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3-4677-8F6A-8B9EF61489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Comissão 4 - Segmento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4660-4046-9440-8753A2CEA14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660-4046-9440-8753A2CEA14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4660-4046-9440-8753A2CEA14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'Com.4'!$A$21:$A$23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'Com.4'!$B$21:$B$23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60-4046-9440-8753A2CEA1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Comissão 5 - Segmento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1CC3-4CD6-B2BD-C12ED153153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1CC3-4CD6-B2BD-C12ED153153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1CC3-4CD6-B2BD-C12ED153153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'Com.5'!$A$21:$A$23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'Com.5'!$B$21:$B$23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C3-4CD6-B2BD-C12ED15315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Comissão 6 - Segmento</a:t>
            </a:r>
          </a:p>
        </c:rich>
      </c:tx>
      <c:layout>
        <c:manualLayout>
          <c:xMode val="edge"/>
          <c:yMode val="edge"/>
          <c:x val="0.21358714080224805"/>
          <c:y val="4.069919055197362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0E87-43B6-9B40-2A655D44480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0E87-43B6-9B40-2A655D44480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0E87-43B6-9B40-2A655D44480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'Com.6'!$A$21:$A$23</c:f>
              <c:strCache>
                <c:ptCount val="3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</c:strCache>
            </c:strRef>
          </c:cat>
          <c:val>
            <c:numRef>
              <c:f>'Com.6'!$B$21:$B$23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87-43B6-9B40-2A655D4448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990600"/>
            <a:ext cx="964038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Plano de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2021- 2030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9 de novembro de 2020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913" y="2061756"/>
            <a:ext cx="249875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Comissão 5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 Gestão Institucional | Gestão de Pessoas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11 inscritos (07/11/2020)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7341327" y="2404381"/>
          <a:ext cx="4672556" cy="393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68200" y="2402220"/>
          <a:ext cx="6346554" cy="4090017"/>
        </p:xfrm>
        <a:graphic>
          <a:graphicData uri="http://schemas.openxmlformats.org/drawingml/2006/table">
            <a:tbl>
              <a:tblPr/>
              <a:tblGrid>
                <a:gridCol w="245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99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Inscritos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Membros C.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ARTILLIS HENRIQUE MENDES DO PRADO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Dario Vittor Araújo Paiva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Jorge da Silva Correia Neto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PEREIRA DO CANTO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9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José Rodrigues Lemos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Laís Bezerra Nascimento de Lacerda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Luísa Gomes de Araújo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Renato Motta Rodrigues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Taciana Lopes Ramos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5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 Pereira da Silva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WALBER ALLAN DE SANTANA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Comissão 6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 Infraestrutura, Inst. Acad. E Acessibilidade| Aspectos Financeiros e Orçamentários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14 inscritos (07/11/2020)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6759" y="2261674"/>
          <a:ext cx="6986633" cy="4465698"/>
        </p:xfrm>
        <a:graphic>
          <a:graphicData uri="http://schemas.openxmlformats.org/drawingml/2006/table">
            <a:tbl>
              <a:tblPr/>
              <a:tblGrid>
                <a:gridCol w="270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5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Inscritos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Membros C.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ANA LÍCIA PATRIOTA FELICIANO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Antonio Jose Tadeu Figueiroa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Benedito Luiz correia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Fernanda Magalhães de Sá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José Francisco Belisário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Karla Giselli De Oliveira Bezerra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MANOEL ADELINO DE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Marcleane Rocha da Cruz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Maria Tamires Gonçalo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54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Mariza Brandão Palma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Samara Matias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Serginei José do Carmo Liberato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 Pereira da Silva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TERESA M M MACIEL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7694022" y="2478541"/>
          <a:ext cx="4249783" cy="306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a typeface="Cambria" panose="02040503050406030204" pitchFamily="18" charset="0"/>
              </a:rPr>
              <a:t>Guia de orientações para Comissões Temáticas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0378"/>
            <a:ext cx="10515600" cy="1696403"/>
          </a:xfrm>
        </p:spPr>
        <p:txBody>
          <a:bodyPr/>
          <a:lstStyle/>
          <a:p>
            <a:r>
              <a:rPr lang="pt-BR" dirty="0"/>
              <a:t>Alguns pontos para discussão:</a:t>
            </a:r>
          </a:p>
          <a:p>
            <a:pPr lvl="1"/>
            <a:r>
              <a:rPr lang="pt-BR" dirty="0"/>
              <a:t>Lideranças</a:t>
            </a:r>
          </a:p>
          <a:p>
            <a:pPr lvl="1"/>
            <a:r>
              <a:rPr lang="pt-BR" dirty="0"/>
              <a:t>Alinhamento para Objetivos e Metas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130B4D-335F-4B8A-97D2-3D2F23D296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0086" y="1821656"/>
            <a:ext cx="75057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Plano de Comunicação PDI.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Resultados parciais das inscrições nas Comissões Temáticas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Guia de orientações para Comissões Temáticas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Plano de Comunicação PDI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555" y="1825625"/>
            <a:ext cx="11015245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ea typeface="Cambria" panose="02040503050406030204" pitchFamily="18" charset="0"/>
              </a:rPr>
              <a:t>Contribuições de 4 membros da C. Executiva</a:t>
            </a:r>
          </a:p>
          <a:p>
            <a:r>
              <a:rPr lang="pt-BR" dirty="0">
                <a:ea typeface="Cambria" panose="02040503050406030204" pitchFamily="18" charset="0"/>
              </a:rPr>
              <a:t>Sistematização pela CPDI/PROPLAN</a:t>
            </a:r>
          </a:p>
          <a:p>
            <a:endParaRPr lang="pt-BR" dirty="0">
              <a:ea typeface="Cambria" panose="02040503050406030204" pitchFamily="18" charset="0"/>
            </a:endParaRPr>
          </a:p>
          <a:p>
            <a:r>
              <a:rPr lang="pt-BR" dirty="0">
                <a:ea typeface="Cambria" panose="02040503050406030204" pitchFamily="18" charset="0"/>
              </a:rPr>
              <a:t>Inserções e ajustes</a:t>
            </a:r>
          </a:p>
          <a:p>
            <a:pPr lvl="1"/>
            <a:r>
              <a:rPr lang="pt-BR" dirty="0">
                <a:ea typeface="Cambria" panose="02040503050406030204" pitchFamily="18" charset="0"/>
              </a:rPr>
              <a:t>Canais</a:t>
            </a:r>
          </a:p>
          <a:p>
            <a:pPr lvl="2"/>
            <a:r>
              <a:rPr lang="pt-BR" dirty="0">
                <a:ea typeface="Cambria" panose="02040503050406030204" pitchFamily="18" charset="0"/>
              </a:rPr>
              <a:t>Canais oficiais de Unidades Acadêmicas</a:t>
            </a:r>
          </a:p>
          <a:p>
            <a:pPr lvl="2"/>
            <a:r>
              <a:rPr lang="pt-BR" i="1" dirty="0">
                <a:ea typeface="Cambria" panose="02040503050406030204" pitchFamily="18" charset="0"/>
              </a:rPr>
              <a:t>newsletter</a:t>
            </a:r>
            <a:endParaRPr lang="pt-BR" dirty="0">
              <a:ea typeface="Cambria" panose="02040503050406030204" pitchFamily="18" charset="0"/>
            </a:endParaRPr>
          </a:p>
          <a:p>
            <a:pPr lvl="1"/>
            <a:r>
              <a:rPr lang="pt-BR" dirty="0">
                <a:ea typeface="Cambria" panose="02040503050406030204" pitchFamily="18" charset="0"/>
              </a:rPr>
              <a:t>Ações de comunicação</a:t>
            </a:r>
          </a:p>
          <a:p>
            <a:pPr lvl="2"/>
            <a:r>
              <a:rPr lang="pt-BR" dirty="0">
                <a:ea typeface="Cambria" panose="02040503050406030204" pitchFamily="18" charset="0"/>
              </a:rPr>
              <a:t>Chamamento em vídeos curtos com representantes como reitor, vice-reitor, </a:t>
            </a:r>
            <a:r>
              <a:rPr lang="pt-BR" dirty="0" err="1">
                <a:ea typeface="Cambria" panose="02040503050406030204" pitchFamily="18" charset="0"/>
              </a:rPr>
              <a:t>pro-reitores</a:t>
            </a:r>
            <a:r>
              <a:rPr lang="pt-BR" dirty="0">
                <a:ea typeface="Cambria" panose="02040503050406030204" pitchFamily="18" charset="0"/>
              </a:rPr>
              <a:t>, presidente de DCE etc.</a:t>
            </a:r>
          </a:p>
          <a:p>
            <a:pPr lvl="2"/>
            <a:r>
              <a:rPr lang="pt-BR" dirty="0">
                <a:ea typeface="Cambria" panose="02040503050406030204" pitchFamily="18" charset="0"/>
              </a:rPr>
              <a:t>Publicação frequente de imagens em redes sociais</a:t>
            </a:r>
          </a:p>
          <a:p>
            <a:pPr lvl="2"/>
            <a:r>
              <a:rPr lang="pt-BR" dirty="0">
                <a:ea typeface="Cambria" panose="02040503050406030204" pitchFamily="18" charset="0"/>
              </a:rPr>
              <a:t>Eventos/visitas virtuais para públicos específicos (unidades acadêmicas, setores específicos etc.)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Plano de Comunicação PDI</a:t>
            </a:r>
            <a:br>
              <a:rPr lang="pt-BR" b="1" dirty="0">
                <a:ea typeface="Cambria" panose="02040503050406030204" pitchFamily="18" charset="0"/>
              </a:rPr>
            </a:br>
            <a:r>
              <a:rPr lang="pt-BR" b="1" dirty="0">
                <a:ea typeface="Cambria" panose="02040503050406030204" pitchFamily="18" charset="0"/>
              </a:rPr>
              <a:t>Slogan (Votação)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555" y="1825625"/>
            <a:ext cx="11015245" cy="43513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t-BR" dirty="0"/>
              <a:t>Plano de Desenvolvimento Institucional 2021-2030 – O futuro da UFRPE começa agora </a:t>
            </a:r>
          </a:p>
          <a:p>
            <a:pPr marL="514350" indent="-514350">
              <a:buAutoNum type="arabicParenR"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/>
              <a:t>Plano de Desenvolvimento Institucional 2021-2030 – O futuro da UFRPE depende de sua participação</a:t>
            </a:r>
          </a:p>
          <a:p>
            <a:pPr marL="514350" indent="-514350">
              <a:buAutoNum type="arabicParenR"/>
            </a:pPr>
            <a:endParaRPr lang="pt-BR" dirty="0"/>
          </a:p>
          <a:p>
            <a:pPr marL="514350" indent="-514350">
              <a:buAutoNum type="arabicParenR"/>
            </a:pPr>
            <a:r>
              <a:rPr lang="pt-BR" dirty="0"/>
              <a:t>Plano de Desenvolvimento Institucional 2021-2030 – O futuro a gente quem faz</a:t>
            </a:r>
            <a:endParaRPr lang="pt-BR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ea typeface="Cambria" panose="02040503050406030204" pitchFamily="18" charset="0"/>
              </a:rPr>
              <a:t>Resultados parciais das inscrições nas Comissões Temáticas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53 inscritos (07/11/2020)</a:t>
            </a:r>
          </a:p>
        </p:txBody>
      </p:sp>
      <p:graphicFrame>
        <p:nvGraphicFramePr>
          <p:cNvPr id="12" name="Gráfico 11"/>
          <p:cNvGraphicFramePr/>
          <p:nvPr/>
        </p:nvGraphicFramePr>
        <p:xfrm>
          <a:off x="378823" y="2354172"/>
          <a:ext cx="5669279" cy="429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6087292" y="2490787"/>
          <a:ext cx="5721532" cy="413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Comissão 1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Perfil Institucional | Avaliação e Acompanhamento do Desenvolvimento Institucional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688"/>
            <a:ext cx="10515600" cy="4351338"/>
          </a:xfrm>
        </p:spPr>
        <p:txBody>
          <a:bodyPr/>
          <a:lstStyle/>
          <a:p>
            <a:r>
              <a:rPr lang="pt-BR" dirty="0"/>
              <a:t>14 inscritos (07/11/2020)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00560" y="2364377"/>
          <a:ext cx="7088959" cy="4271560"/>
        </p:xfrm>
        <a:graphic>
          <a:graphicData uri="http://schemas.openxmlformats.org/drawingml/2006/table">
            <a:tbl>
              <a:tblPr/>
              <a:tblGrid>
                <a:gridCol w="334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2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Inscritos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Membros C.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Arthur Henrique Bandeira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Carlos Antônio Pereira Gonçalves Filho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Dario Vittor Araújo Paiva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Elisângela de Freitas Mariano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Felipe de Brito Lima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Gabriela Pinheiro de Santana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Isabel Cristina Pereira de Oliveira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Isabelle Thais Barbosa Brasileiro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João Henrique Correia Pimentel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PEREIRA DO CANTO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29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Kallyandra Maria Silva de Souza Amorim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MANOEL ADELINO DE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Maria Tamires Gonçalo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 Pereira da Silva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7837714" y="2680742"/>
          <a:ext cx="4131945" cy="311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Comissão 2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Organização Administrativa e Governança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7 inscritos (07/11/2020)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31635" y="2434063"/>
          <a:ext cx="5730423" cy="3268181"/>
        </p:xfrm>
        <a:graphic>
          <a:graphicData uri="http://schemas.openxmlformats.org/drawingml/2006/table">
            <a:tbl>
              <a:tblPr/>
              <a:tblGrid>
                <a:gridCol w="270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Inscritos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Membros C.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Arthur Henrique Bandeira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Dario Vittor Araújo Paiva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LADICE CRISTINA BEZERRA DE ALMEIDA COSTA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Luísa Gomes de Araújo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MANOEL ADELINO DE SOUZA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Taciana Lopes Ramos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 Pereira da Silva Souza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Gráfico 15"/>
          <p:cNvGraphicFramePr/>
          <p:nvPr/>
        </p:nvGraphicFramePr>
        <p:xfrm>
          <a:off x="7158716" y="2430371"/>
          <a:ext cx="4362723" cy="311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Comissão 3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Análise de cenários e tendências contemporâneas | Planejamento Estratégico Institucional (PEI)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13 inscritos (07/11/2020)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52813" y="2350378"/>
          <a:ext cx="6749324" cy="4141864"/>
        </p:xfrm>
        <a:graphic>
          <a:graphicData uri="http://schemas.openxmlformats.org/drawingml/2006/table">
            <a:tbl>
              <a:tblPr/>
              <a:tblGrid>
                <a:gridCol w="318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0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Inscritos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Membros C.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ANA LÍCIA PATRIOTA FELICIANO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0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Carolina Guimarães Raposo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Diogo Martins Nunes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Éder Lira de Souza Leão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0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Joana dos Santos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0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JOSE PEREIRA DO CANTO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9050" marB="1905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Luiz Cláudio Ribeiro Machado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MANOEL ADELINO DE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Maria Tamires Gonçalo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Nícia Valéria Silva de Araújo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0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Rafael Rodrigues Carvalho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Soraya Giovanetti El-Deir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 Pereira da Silva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7328263" y="2554876"/>
          <a:ext cx="4654459" cy="345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13" y="365125"/>
            <a:ext cx="11704320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Comissão 4</a:t>
            </a:r>
            <a:r>
              <a:rPr lang="pt-BR" b="1" u="sng" dirty="0">
                <a:ea typeface="Cambria" panose="02040503050406030204" pitchFamily="18" charset="0"/>
              </a:rPr>
              <a:t>:</a:t>
            </a:r>
            <a:r>
              <a:rPr lang="pt-BR" sz="4000" b="1" dirty="0">
                <a:ea typeface="Cambria" panose="02040503050406030204" pitchFamily="18" charset="0"/>
              </a:rPr>
              <a:t>  Projeto Pedagógico Institucional (PPI) | Políticas de Atendimento ao Discente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18 inscritos (07/11/2020)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84476" y="2286006"/>
          <a:ext cx="7405490" cy="4481112"/>
        </p:xfrm>
        <a:graphic>
          <a:graphicData uri="http://schemas.openxmlformats.org/drawingml/2006/table">
            <a:tbl>
              <a:tblPr/>
              <a:tblGrid>
                <a:gridCol w="365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Inscritos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Membros C.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Exec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Arthur Henrique Bandeira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Benedito Luiz correia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CAMILA MENDES DOS SANTOS</a:t>
                      </a:r>
                    </a:p>
                  </a:txBody>
                  <a:tcPr marL="0" marR="0" marT="15372" marB="1537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15372" marB="15372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CRELISON NELSON HERMENEGILDO ALVES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Daniela de Lourdes Anjos Coutinho Simões Andrade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Elisângela de Freitas Mariano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IVANDA MARIA MARTINS MARTINS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JOAS ELIAS DOS SANTOS ROCHA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José Almeida Lins Neto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José Francisco Belisário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9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MARIA DA CONCEIÇÃO DE MELO AMORIM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Maria do Socorro Valois Alves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Maria Tamires Gonçalo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MARLIETE MARIA SOARES DA SILVA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Monique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Patrícia Rocha Pordeus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técnico-administrativo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Serginei José do Carmo Liberato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Servidor docente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Tatiana Pereira da Silva Souza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Discente (estudante)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7916091" y="2608218"/>
          <a:ext cx="4106092" cy="310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1045</Words>
  <Application>Microsoft Office PowerPoint</Application>
  <PresentationFormat>Widescreen</PresentationFormat>
  <Paragraphs>323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Plano de Desenvolvimento Institucional 2021- 2030</vt:lpstr>
      <vt:lpstr>Pauta de Reunião</vt:lpstr>
      <vt:lpstr>Plano de Comunicação PDI</vt:lpstr>
      <vt:lpstr>Plano de Comunicação PDI Slogan (Votação)</vt:lpstr>
      <vt:lpstr>Resultados parciais das inscrições nas Comissões Temáticas</vt:lpstr>
      <vt:lpstr>Comissão 1: Perfil Institucional | Avaliação e Acompanhamento do Desenvolvimento Institucional</vt:lpstr>
      <vt:lpstr>Comissão 2: Organização Administrativa e Governança</vt:lpstr>
      <vt:lpstr>Comissão 3: Análise de cenários e tendências contemporâneas | Planejamento Estratégico Institucional (PEI)</vt:lpstr>
      <vt:lpstr>Comissão 4:  Projeto Pedagógico Institucional (PPI) | Políticas de Atendimento ao Discente</vt:lpstr>
      <vt:lpstr>Comissão 5:  Gestão Institucional | Gestão de Pessoas</vt:lpstr>
      <vt:lpstr>Comissão 6:  Infraestrutura, Inst. Acad. E Acessibilidade| Aspectos Financeiros e Orçamentários</vt:lpstr>
      <vt:lpstr>Guia de orientações para Comissões Temáticas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</cp:lastModifiedBy>
  <cp:revision>206</cp:revision>
  <dcterms:created xsi:type="dcterms:W3CDTF">2020-03-11T13:58:53Z</dcterms:created>
  <dcterms:modified xsi:type="dcterms:W3CDTF">2020-11-09T15:21:22Z</dcterms:modified>
</cp:coreProperties>
</file>